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920" r:id="rId2"/>
  </p:sldMasterIdLst>
  <p:notesMasterIdLst>
    <p:notesMasterId r:id="rId29"/>
  </p:notesMasterIdLst>
  <p:handoutMasterIdLst>
    <p:handoutMasterId r:id="rId30"/>
  </p:handoutMasterIdLst>
  <p:sldIdLst>
    <p:sldId id="968" r:id="rId3"/>
    <p:sldId id="1067" r:id="rId4"/>
    <p:sldId id="1066" r:id="rId5"/>
    <p:sldId id="1068" r:id="rId6"/>
    <p:sldId id="1061" r:id="rId7"/>
    <p:sldId id="1062" r:id="rId8"/>
    <p:sldId id="1071" r:id="rId9"/>
    <p:sldId id="1050" r:id="rId10"/>
    <p:sldId id="1072" r:id="rId11"/>
    <p:sldId id="1073" r:id="rId12"/>
    <p:sldId id="1051" r:id="rId13"/>
    <p:sldId id="1052" r:id="rId14"/>
    <p:sldId id="1053" r:id="rId15"/>
    <p:sldId id="1054" r:id="rId16"/>
    <p:sldId id="1055" r:id="rId17"/>
    <p:sldId id="1056" r:id="rId18"/>
    <p:sldId id="1057" r:id="rId19"/>
    <p:sldId id="1069" r:id="rId20"/>
    <p:sldId id="1070" r:id="rId21"/>
    <p:sldId id="1065" r:id="rId22"/>
    <p:sldId id="1060" r:id="rId23"/>
    <p:sldId id="1058" r:id="rId24"/>
    <p:sldId id="1036" r:id="rId25"/>
    <p:sldId id="1039" r:id="rId26"/>
    <p:sldId id="1059" r:id="rId27"/>
    <p:sldId id="1048" r:id="rId28"/>
  </p:sldIdLst>
  <p:sldSz cx="9144000" cy="68595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ostoeva Zinaida Aleksandrovna" initials="NZA" lastIdx="1" clrIdx="0">
    <p:extLst>
      <p:ext uri="{19B8F6BF-5375-455C-9EA6-DF929625EA0E}">
        <p15:presenceInfo xmlns:p15="http://schemas.microsoft.com/office/powerpoint/2012/main" xmlns="" userId="Nedostoeva Zinaida Aleksandrov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FF0000"/>
    <a:srgbClr val="0066CC"/>
    <a:srgbClr val="4D4D4D"/>
    <a:srgbClr val="808080"/>
    <a:srgbClr val="C0C0C0"/>
    <a:srgbClr val="DDDDDD"/>
    <a:srgbClr val="D71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9" autoAdjust="0"/>
    <p:restoredTop sz="86439" autoAdjust="0"/>
  </p:normalViewPr>
  <p:slideViewPr>
    <p:cSldViewPr>
      <p:cViewPr varScale="1">
        <p:scale>
          <a:sx n="116" d="100"/>
          <a:sy n="116" d="100"/>
        </p:scale>
        <p:origin x="-1590" y="-11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6A310F8F-6B4E-462D-A2B1-DC5744D039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960FFCAB-831C-41B8-8561-646844DC4B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7D5451A6-17AE-4E21-AD26-F7E57DC421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F88F264D-E763-447E-AF39-46C709C038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D11F346-7AED-42CE-A541-619D514820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3FBFA21-C1F6-48BC-AF96-6380A19DBC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8E5CFF8-2D59-4E96-A10B-4901E29C91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B28C964-7E7C-4FC1-8786-CE2D0C279E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8C4FEAFC-8000-42C4-BADC-CAFF419CE1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747EB27B-C60F-4A86-B67F-160CCEDB9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E393946-B163-43D5-AE53-85DA68B025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4fdacec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3e4fdacec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39946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6859588"/>
          </a:xfrm>
          <a:prstGeom prst="line">
            <a:avLst/>
          </a:prstGeom>
          <a:noFill/>
          <a:ln w="9525">
            <a:noFill/>
            <a:prstDash val="dash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0"/>
            <a:ext cx="7092950" cy="838200"/>
          </a:xfrm>
          <a:prstGeom prst="rect">
            <a:avLst/>
          </a:prstGeom>
          <a:solidFill>
            <a:srgbClr val="D719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pic>
        <p:nvPicPr>
          <p:cNvPr id="4" name="Picture 10" descr="2020_11_1С-Лекторий_логотип_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65113"/>
            <a:ext cx="1908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>
            <a:extLst>
              <a:ext uri="{FF2B5EF4-FFF2-40B4-BE49-F238E27FC236}">
                <a16:creationId xmlns:a16="http://schemas.microsoft.com/office/drawing/2014/main" xmlns="" id="{BCF7F887-39B0-44CB-B787-A0173E051D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310313"/>
            <a:ext cx="168275" cy="360362"/>
          </a:xfrm>
          <a:prstGeom prst="chevron">
            <a:avLst>
              <a:gd name="adj" fmla="val 62995"/>
            </a:avLst>
          </a:prstGeom>
          <a:solidFill>
            <a:srgbClr val="D719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8EA07-7C97-4E9F-B5E4-417D16ECF0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44450"/>
            <a:ext cx="2159000" cy="4392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313" y="44450"/>
            <a:ext cx="6329362" cy="4392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1C5D-8602-43C6-AADF-D76B710E40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E10EF-2BF7-4C85-9D33-DBB28338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34EECD0-1648-4F9C-B6B3-84EFFC8EF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D019-4213-4E05-8AA7-4BDE34D8F7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599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48507D-261B-4F12-8A5A-A46E0FF0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91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42BB41-F6B0-4D7A-9329-14EE99F72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3625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13D93-38E8-4DBD-99D0-CE391EE1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BC8E09-B101-4F18-9675-D2D7EC21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079618-F72C-4726-809E-9F19B624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43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F08FC9-0EF7-4AC4-8851-7343CA7E3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91050"/>
            <a:ext cx="78867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D59A4-FEEF-440B-ABC0-1BD43D87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205D23-DA1A-40D5-830F-F9D1F3608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928F5B-47AF-405A-BB8D-310D5BF0F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749D01-9091-4D54-B6D6-01939992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5EC4A2-C403-4E58-8C03-51C6F950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DDF6A7-DBF7-4C8D-916D-6AAFA7583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EF077C-7FDC-4DFA-8D4C-D3E56ADDF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4CE9BA-C73D-4A46-8EC7-8CE3A56F5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7F039-4C05-47C6-9250-C94D74E7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28E4A-C71F-4A1F-BAAA-DE1DDAC8A3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BBFFB-04E7-4F5B-B56D-C1D58AB4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A59DCA-8BCB-4445-9E1B-CE3CF645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1EFDE0-BFEA-4928-AE76-0CD566E88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F2A82-9F09-4FBE-93C1-E9E65276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623CE6-09E5-410C-97EB-A789AF6A5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7F458F-2A04-4784-9A64-4EF03EC64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CE2B8-31D6-460D-983B-F35495D5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256070-683A-44B8-9D07-ED9B15A30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9849A2-AB5E-48DD-98ED-0DF7D8B7D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34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99B5E5-B172-43AF-A487-107092917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F8A03-A225-405F-AFFD-D4314C053D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313" y="1268413"/>
            <a:ext cx="424338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1D8A6-314C-410B-93A8-95E09C04BC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EBACA-2849-416B-904C-DEBEBF2141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D6A44-8DD0-410E-B785-36EFB372A5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6DF8-0882-41E9-810A-D86E4E6D20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BDCCD-B960-42E3-B39C-9AAD99FFD0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0AA2-8B73-44EB-8E78-3A66CE6459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0"/>
            <a:ext cx="8713788" cy="6599238"/>
            <a:chOff x="158" y="0"/>
            <a:chExt cx="5489" cy="4156"/>
          </a:xfrm>
        </p:grpSpPr>
        <p:sp>
          <p:nvSpPr>
            <p:cNvPr id="1034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5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6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506538"/>
            <a:ext cx="86407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3825" y="311150"/>
            <a:ext cx="460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6859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030" name="Picture 15" descr="2020_11_1С-Лекторий_логотип_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245768"/>
            <a:ext cx="21256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086" name="Rectangle 6">
            <a:extLst>
              <a:ext uri="{FF2B5EF4-FFF2-40B4-BE49-F238E27FC236}">
                <a16:creationId xmlns:a16="http://schemas.microsoft.com/office/drawing/2014/main" xmlns="" id="{6135FD7D-F890-4049-A909-C4B7EA03CE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5715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D71920"/>
                </a:solidFill>
              </a:defRPr>
            </a:lvl1pPr>
          </a:lstStyle>
          <a:p>
            <a:fld id="{2261D019-4213-4E05-8AA7-4BDE34D8F72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0" y="838200"/>
            <a:ext cx="7272338" cy="0"/>
          </a:xfrm>
          <a:prstGeom prst="line">
            <a:avLst/>
          </a:prstGeom>
          <a:noFill/>
          <a:ln w="9525">
            <a:solidFill>
              <a:srgbClr val="D7192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" name="AutoShape 12">
            <a:extLst>
              <a:ext uri="{FF2B5EF4-FFF2-40B4-BE49-F238E27FC236}">
                <a16:creationId xmlns:a16="http://schemas.microsoft.com/office/drawing/2014/main" xmlns="" id="{CCCA2B9B-FF2B-4E52-9395-94304778B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310313"/>
            <a:ext cx="168275" cy="360362"/>
          </a:xfrm>
          <a:prstGeom prst="chevron">
            <a:avLst>
              <a:gd name="adj" fmla="val 62995"/>
            </a:avLst>
          </a:prstGeom>
          <a:solidFill>
            <a:srgbClr val="D719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66" r:id="rId12"/>
    <p:sldLayoutId id="2147483967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>
            <a:spLocks noChangeShapeType="1"/>
          </p:cNvSpPr>
          <p:nvPr userDrawn="1"/>
        </p:nvSpPr>
        <p:spPr bwMode="auto">
          <a:xfrm>
            <a:off x="0" y="6310313"/>
            <a:ext cx="8172450" cy="0"/>
          </a:xfrm>
          <a:prstGeom prst="line">
            <a:avLst/>
          </a:prstGeom>
          <a:noFill/>
          <a:ln w="9525">
            <a:solidFill>
              <a:srgbClr val="D7192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" name="AutoShape 12">
            <a:extLst>
              <a:ext uri="{FF2B5EF4-FFF2-40B4-BE49-F238E27FC236}">
                <a16:creationId xmlns:a16="http://schemas.microsoft.com/office/drawing/2014/main" xmlns="" id="{9600ABA3-C684-4C39-8A45-BE3A286057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310313"/>
            <a:ext cx="168275" cy="360362"/>
          </a:xfrm>
          <a:prstGeom prst="chevron">
            <a:avLst>
              <a:gd name="adj" fmla="val 62995"/>
            </a:avLst>
          </a:prstGeom>
          <a:solidFill>
            <a:srgbClr val="D719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>
              <a:solidFill>
                <a:srgbClr val="4D4D4D"/>
              </a:solidFill>
            </a:endParaRPr>
          </a:p>
        </p:txBody>
      </p:sp>
      <p:pic>
        <p:nvPicPr>
          <p:cNvPr id="2052" name="Picture 11" descr="2020_11_1С-Лекторий_логотип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450013"/>
            <a:ext cx="1728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-22-13.svg"/><Relationship Id="rId18" Type="http://schemas.openxmlformats.org/officeDocument/2006/relationships/image" Target="../media/image6.png"/><Relationship Id="rId8" Type="http://schemas.openxmlformats.org/officeDocument/2006/relationships/image" Target="../media/image-22-7.svg"/><Relationship Id="rId3" Type="http://schemas.openxmlformats.org/officeDocument/2006/relationships/image" Target="../media/image11.png"/><Relationship Id="rId21" Type="http://schemas.openxmlformats.org/officeDocument/2006/relationships/image" Target="../media/image4.png"/><Relationship Id="rId17" Type="http://schemas.openxmlformats.org/officeDocument/2006/relationships/image" Target="../media/image-22-17.sv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-22-11.svg"/><Relationship Id="rId5" Type="http://schemas.openxmlformats.org/officeDocument/2006/relationships/image" Target="../media/image-22-3.svg"/><Relationship Id="rId15" Type="http://schemas.openxmlformats.org/officeDocument/2006/relationships/image" Target="../media/image-22-15.svg"/><Relationship Id="rId19" Type="http://schemas.openxmlformats.org/officeDocument/2006/relationships/image" Target="../media/image-22-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2-7.svg"/><Relationship Id="rId3" Type="http://schemas.openxmlformats.org/officeDocument/2006/relationships/image" Target="../media/image13.png"/><Relationship Id="rId21" Type="http://schemas.openxmlformats.org/officeDocument/2006/relationships/image" Target="../media/image-22-21.svg"/><Relationship Id="rId7" Type="http://schemas.openxmlformats.org/officeDocument/2006/relationships/image" Target="../media/image-22-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4.png"/><Relationship Id="rId23" Type="http://schemas.openxmlformats.org/officeDocument/2006/relationships/image" Target="../media/image-22-23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3" Type="http://schemas.openxmlformats.org/officeDocument/2006/relationships/image" Target="../media/image13.png"/><Relationship Id="rId25" Type="http://schemas.openxmlformats.org/officeDocument/2006/relationships/image" Target="../media/image-22-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9" Type="http://schemas.openxmlformats.org/officeDocument/2006/relationships/image" Target="../media/image-22-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-33-11.svg"/><Relationship Id="rId3" Type="http://schemas.openxmlformats.org/officeDocument/2006/relationships/image" Target="../media/image17.png"/><Relationship Id="rId21" Type="http://schemas.openxmlformats.org/officeDocument/2006/relationships/image" Target="../media/image-33-21.svg"/><Relationship Id="rId7" Type="http://schemas.openxmlformats.org/officeDocument/2006/relationships/image" Target="../media/image-33-5.svg"/><Relationship Id="rId12" Type="http://schemas.openxmlformats.org/officeDocument/2006/relationships/image" Target="../media/image21.png"/><Relationship Id="rId17" Type="http://schemas.openxmlformats.org/officeDocument/2006/relationships/image" Target="../media/image-33-17.svg"/><Relationship Id="rId25" Type="http://schemas.openxmlformats.org/officeDocument/2006/relationships/image" Target="../media/image-33-25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-33-15.svg"/><Relationship Id="rId20" Type="http://schemas.openxmlformats.org/officeDocument/2006/relationships/image" Target="../media/image23.png"/><Relationship Id="rId29" Type="http://schemas.openxmlformats.org/officeDocument/2006/relationships/image" Target="../media/image-33-2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-33-9.svg"/><Relationship Id="rId5" Type="http://schemas.openxmlformats.org/officeDocument/2006/relationships/image" Target="../media/image-33-3.svg"/><Relationship Id="rId15" Type="http://schemas.openxmlformats.org/officeDocument/2006/relationships/image" Target="../media/image-33-13.svg"/><Relationship Id="rId23" Type="http://schemas.openxmlformats.org/officeDocument/2006/relationships/image" Target="../media/image-33-23.svg"/><Relationship Id="rId28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-33-19.svg"/><Relationship Id="rId9" Type="http://schemas.openxmlformats.org/officeDocument/2006/relationships/image" Target="../media/image-33-7.svg"/><Relationship Id="rId14" Type="http://schemas.openxmlformats.org/officeDocument/2006/relationships/image" Target="../media/image22.png"/><Relationship Id="rId27" Type="http://schemas.openxmlformats.org/officeDocument/2006/relationships/image" Target="../media/image-33-27.svg"/><Relationship Id="rId30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sec@1c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-21-13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-21-5.svg"/><Relationship Id="rId11" Type="http://schemas.openxmlformats.org/officeDocument/2006/relationships/image" Target="../media/image-21-11.svg"/><Relationship Id="rId5" Type="http://schemas.openxmlformats.org/officeDocument/2006/relationships/image" Target="../media/image-21-3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5.png"/><Relationship Id="rId17" Type="http://schemas.openxmlformats.org/officeDocument/2006/relationships/image" Target="../media/image-21-17.svg"/><Relationship Id="rId7" Type="http://schemas.openxmlformats.org/officeDocument/2006/relationships/image" Target="../media/image-21-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9" Type="http://schemas.openxmlformats.org/officeDocument/2006/relationships/image" Target="../media/image-21-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196975"/>
            <a:ext cx="8640762" cy="671513"/>
          </a:xfrm>
          <a:solidFill>
            <a:srgbClr val="FFFFFF"/>
          </a:solidFill>
        </p:spPr>
        <p:txBody>
          <a:bodyPr/>
          <a:lstStyle/>
          <a:p>
            <a:pPr indent="0"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srgbClr val="D71920"/>
                </a:solidFill>
              </a:rPr>
              <a:t>Практика применения 152-ФЗ "О персональных данных" с учетом изменений 2023 года, что важно знать бухгалтеру и руководителю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800" b="1" dirty="0" smtClean="0"/>
              <a:t>Создаем документ «Политика по обработке персональных данных» и готовим сайт к проверке.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/>
              <a:t>Ответы на вопросы</a:t>
            </a:r>
          </a:p>
          <a:p>
            <a:pPr indent="0">
              <a:lnSpc>
                <a:spcPct val="90000"/>
              </a:lnSpc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dirty="0">
              <a:solidFill>
                <a:srgbClr val="D71920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51520" y="4905958"/>
            <a:ext cx="86407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altLang="ru-RU" dirty="0">
                <a:solidFill>
                  <a:srgbClr val="292929"/>
                </a:solidFill>
              </a:rPr>
              <a:t>Савукова Наталья Валентиновна</a:t>
            </a:r>
          </a:p>
          <a:p>
            <a:pPr marL="161925" indent="-161925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altLang="ru-RU" sz="1600" b="0" dirty="0">
                <a:solidFill>
                  <a:srgbClr val="292929"/>
                </a:solidFill>
              </a:rPr>
              <a:t>Эксперт по Защите персональных данных</a:t>
            </a:r>
          </a:p>
          <a:p>
            <a:pPr marL="161925" indent="-161925">
              <a:spcBef>
                <a:spcPct val="30000"/>
              </a:spcBef>
              <a:spcAft>
                <a:spcPct val="30000"/>
              </a:spcAft>
              <a:buClr>
                <a:srgbClr val="CC0000"/>
              </a:buClr>
            </a:pPr>
            <a:r>
              <a:rPr lang="ru-RU" altLang="ru-RU" sz="1600" b="0" dirty="0" err="1" smtClean="0">
                <a:solidFill>
                  <a:srgbClr val="292929"/>
                </a:solidFill>
              </a:rPr>
              <a:t>Астрал.Безопасность</a:t>
            </a:r>
            <a:endParaRPr lang="ru-RU" altLang="ru-RU" sz="1600" b="0" dirty="0">
              <a:solidFill>
                <a:srgbClr val="292929"/>
              </a:solidFill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15516" y="6238106"/>
            <a:ext cx="86407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altLang="ru-RU" sz="1600" dirty="0">
                <a:solidFill>
                  <a:srgbClr val="D71920"/>
                </a:solidFill>
              </a:rPr>
              <a:t>12.09.2023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215516" y="6130094"/>
            <a:ext cx="2881313" cy="0"/>
          </a:xfrm>
          <a:prstGeom prst="line">
            <a:avLst/>
          </a:prstGeom>
          <a:noFill/>
          <a:ln w="9525">
            <a:solidFill>
              <a:srgbClr val="D7192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8135938" y="6308725"/>
            <a:ext cx="571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D51AE71-4F4D-4AAF-9F36-58AFA10294AA}" type="slidenum">
              <a:rPr lang="ru-RU" altLang="ru-RU" sz="1400" b="0">
                <a:solidFill>
                  <a:srgbClr val="D71920"/>
                </a:solidFill>
              </a:rPr>
              <a:pPr algn="r" eaLnBrk="1" hangingPunct="1"/>
              <a:t>1</a:t>
            </a:fld>
            <a:endParaRPr lang="ru-RU" altLang="ru-RU" sz="1400" b="0" dirty="0">
              <a:solidFill>
                <a:srgbClr val="D7192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90688"/>
            <a:ext cx="7896225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76250" y="1269544"/>
            <a:ext cx="8191500" cy="322036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81038" y="2932274"/>
            <a:ext cx="47625" cy="6351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81038" y="3402283"/>
            <a:ext cx="47625" cy="6351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4376738" y="2932274"/>
            <a:ext cx="47625" cy="6351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4376738" y="3330275"/>
            <a:ext cx="47625" cy="6351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4283968" y="1047242"/>
            <a:ext cx="454721" cy="444603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671513" y="1466440"/>
            <a:ext cx="5016611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Принципы и условия обработки персональных данных</a:t>
            </a:r>
            <a:endParaRPr lang="en-US" sz="1300" dirty="0"/>
          </a:p>
        </p:txBody>
      </p:sp>
      <p:sp>
        <p:nvSpPr>
          <p:cNvPr id="16" name="Text 1"/>
          <p:cNvSpPr/>
          <p:nvPr/>
        </p:nvSpPr>
        <p:spPr>
          <a:xfrm>
            <a:off x="671512" y="1701602"/>
            <a:ext cx="7752915" cy="406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i="1" dirty="0">
                <a:solidFill>
                  <a:srgbClr val="373737"/>
                </a:solidFill>
                <a:ea typeface="Calibri Italic" pitchFamily="34" charset="-122"/>
                <a:cs typeface="Calibri Italic" pitchFamily="34" charset="-120"/>
              </a:rPr>
              <a:t>В данном разделе рекомендуется указывать перечень действий, совершаемых оператором с персональными данными субъектов, 
а также используемые оператором способы обработки персональных данных и сроки обработки персональных данных.</a:t>
            </a:r>
            <a:endParaRPr lang="en-US" sz="1100" b="0" dirty="0"/>
          </a:p>
        </p:txBody>
      </p:sp>
      <p:sp>
        <p:nvSpPr>
          <p:cNvPr id="17" name="Text 2"/>
          <p:cNvSpPr/>
          <p:nvPr/>
        </p:nvSpPr>
        <p:spPr>
          <a:xfrm>
            <a:off x="671512" y="2375228"/>
            <a:ext cx="7680907" cy="406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случае необходимости взаимодействия с третьими лицами в рамках достижения целей обработки персональных данных </a:t>
            </a:r>
            <a:r>
              <a:rPr lang="en-US" sz="1100" b="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рекомендуется</a:t>
            </a:r>
            <a:r>
              <a:rPr lang="en-US" sz="1100" b="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указывать</a:t>
            </a:r>
            <a:r>
              <a:rPr lang="en-US" sz="1100" b="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условия передачи персональных данных в адрес третьих лиц.</a:t>
            </a:r>
            <a:endParaRPr lang="en-US" sz="1100" b="0" dirty="0"/>
          </a:p>
        </p:txBody>
      </p:sp>
      <p:sp>
        <p:nvSpPr>
          <p:cNvPr id="18" name="Text 3"/>
          <p:cNvSpPr/>
          <p:nvPr/>
        </p:nvSpPr>
        <p:spPr>
          <a:xfrm>
            <a:off x="790575" y="2864551"/>
            <a:ext cx="3395663" cy="406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Рекомендуется указывать </a:t>
            </a:r>
            <a:r>
              <a:rPr lang="en-US" sz="1100" b="0" dirty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сведения о соблюдении </a:t>
            </a:r>
            <a:r>
              <a:rPr lang="en-US" sz="1100" b="0" dirty="0" err="1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требований</a:t>
            </a:r>
            <a:r>
              <a:rPr lang="en-US" sz="1100" b="0" dirty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100" b="0" dirty="0" err="1" smtClean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конфиденциальности</a:t>
            </a:r>
            <a:r>
              <a:rPr lang="en-US" sz="1100" b="0" dirty="0" smtClean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 данных.</a:t>
            </a:r>
            <a:endParaRPr lang="en-US" sz="1100" b="0" dirty="0"/>
          </a:p>
        </p:txBody>
      </p:sp>
      <p:sp>
        <p:nvSpPr>
          <p:cNvPr id="19" name="Text 4"/>
          <p:cNvSpPr/>
          <p:nvPr/>
        </p:nvSpPr>
        <p:spPr>
          <a:xfrm>
            <a:off x="790575" y="3334559"/>
            <a:ext cx="3057525" cy="20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Условия прекращения обработки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 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.</a:t>
            </a:r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pPr>
              <a:lnSpc>
                <a:spcPts val="1260"/>
              </a:lnSpc>
            </a:pP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Это может быть достижение целей обработки, истечение срока действия, отзыв согласия субъекта персональных данных на обработку, выявление неправомерной обработки данных</a:t>
            </a:r>
            <a:endParaRPr lang="en-US" sz="1100" b="0" dirty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</p:txBody>
      </p:sp>
      <p:sp>
        <p:nvSpPr>
          <p:cNvPr id="20" name="Text 5"/>
          <p:cNvSpPr/>
          <p:nvPr/>
        </p:nvSpPr>
        <p:spPr>
          <a:xfrm>
            <a:off x="4486275" y="2864551"/>
            <a:ext cx="2124075" cy="20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Сроки хранения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 данных.</a:t>
            </a:r>
            <a:endParaRPr lang="en-US" sz="1100" b="0" dirty="0"/>
          </a:p>
        </p:txBody>
      </p:sp>
      <p:sp>
        <p:nvSpPr>
          <p:cNvPr id="21" name="Text 6"/>
          <p:cNvSpPr/>
          <p:nvPr/>
        </p:nvSpPr>
        <p:spPr>
          <a:xfrm>
            <a:off x="4499992" y="3285778"/>
            <a:ext cx="3162300" cy="20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Осуществляется или нет </a:t>
            </a:r>
            <a:r>
              <a:rPr lang="en-US" sz="1100" b="0" dirty="0">
                <a:solidFill>
                  <a:srgbClr val="003EDB"/>
                </a:solidFill>
                <a:ea typeface="Calibri Bold" pitchFamily="34" charset="-122"/>
                <a:cs typeface="Calibri Bold" pitchFamily="34" charset="-120"/>
              </a:rPr>
              <a:t>трансграничная передача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данных.</a:t>
            </a:r>
            <a:endParaRPr lang="en-US" sz="1100" b="0" dirty="0"/>
          </a:p>
        </p:txBody>
      </p:sp>
      <p:sp>
        <p:nvSpPr>
          <p:cNvPr id="22" name="Text 7"/>
          <p:cNvSpPr/>
          <p:nvPr/>
        </p:nvSpPr>
        <p:spPr>
          <a:xfrm>
            <a:off x="4463988" y="1142515"/>
            <a:ext cx="150875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b="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5</a:t>
            </a:r>
            <a:endParaRPr lang="en-US" sz="1300" b="0" dirty="0"/>
          </a:p>
        </p:txBody>
      </p:sp>
      <p:pic>
        <p:nvPicPr>
          <p:cNvPr id="35" name="Image 3" descr="preencoded.png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036618" y="4862084"/>
            <a:ext cx="5088577" cy="1793507"/>
          </a:xfrm>
          <a:prstGeom prst="rect">
            <a:avLst/>
          </a:prstGeom>
        </p:spPr>
      </p:pic>
      <p:sp>
        <p:nvSpPr>
          <p:cNvPr id="36" name="Text 14"/>
          <p:cNvSpPr/>
          <p:nvPr/>
        </p:nvSpPr>
        <p:spPr>
          <a:xfrm>
            <a:off x="2218636" y="4970595"/>
            <a:ext cx="4316204" cy="127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cs typeface="Calibri Bold" pitchFamily="34" charset="-120"/>
              </a:rPr>
              <a:t>Примечание:</a:t>
            </a:r>
            <a:endParaRPr lang="en-US" sz="1300" dirty="0"/>
          </a:p>
        </p:txBody>
      </p:sp>
      <p:sp>
        <p:nvSpPr>
          <p:cNvPr id="38" name="Text 16"/>
          <p:cNvSpPr/>
          <p:nvPr/>
        </p:nvSpPr>
        <p:spPr>
          <a:xfrm>
            <a:off x="2252689" y="5214853"/>
            <a:ext cx="4543373" cy="209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Если 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вы коммерческая компания, не указывайте такое действие как Обезличивание данных – так как для коммерческих компаний нет описанных регламентов, а значит Обезличивание не законно!</a:t>
            </a: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Ни в коем случае не пишите, что обрабатываете персональные данные Бессрочно – так как это нарушение ч.1 ст. 13.11 </a:t>
            </a:r>
            <a:r>
              <a:rPr lang="ru-RU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КоАП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, наказание в виде штрафа от 60 000 до 100 000 рублей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367644" y="2449917"/>
            <a:ext cx="2949771" cy="290897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641304" y="2449917"/>
            <a:ext cx="2667000" cy="290897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2699792" y="5136589"/>
            <a:ext cx="504057" cy="444603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5723493" y="5136589"/>
            <a:ext cx="468687" cy="444603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2879812" y="5270319"/>
            <a:ext cx="216024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6</a:t>
            </a:r>
            <a:endParaRPr lang="en-US" sz="1300" dirty="0"/>
          </a:p>
        </p:txBody>
      </p:sp>
      <p:sp>
        <p:nvSpPr>
          <p:cNvPr id="24" name="Text 9"/>
          <p:cNvSpPr/>
          <p:nvPr/>
        </p:nvSpPr>
        <p:spPr>
          <a:xfrm>
            <a:off x="5904148" y="5270319"/>
            <a:ext cx="108012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7</a:t>
            </a:r>
            <a:endParaRPr lang="en-US" sz="1300" dirty="0"/>
          </a:p>
        </p:txBody>
      </p:sp>
      <p:sp>
        <p:nvSpPr>
          <p:cNvPr id="26" name="Text 11"/>
          <p:cNvSpPr/>
          <p:nvPr/>
        </p:nvSpPr>
        <p:spPr>
          <a:xfrm>
            <a:off x="1511660" y="2640462"/>
            <a:ext cx="2772308" cy="743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Реализация мер обеспечения 
безопасности персональных 
данных</a:t>
            </a:r>
            <a:endParaRPr lang="en-US" sz="1300" dirty="0"/>
          </a:p>
        </p:txBody>
      </p:sp>
      <p:sp>
        <p:nvSpPr>
          <p:cNvPr id="27" name="Text 12"/>
          <p:cNvSpPr/>
          <p:nvPr/>
        </p:nvSpPr>
        <p:spPr>
          <a:xfrm>
            <a:off x="1475656" y="3429794"/>
            <a:ext cx="2070919" cy="20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i="1" dirty="0">
                <a:solidFill>
                  <a:srgbClr val="373737"/>
                </a:solidFill>
                <a:ea typeface="Calibri Italic" pitchFamily="34" charset="-122"/>
                <a:cs typeface="Calibri Italic" pitchFamily="34" charset="-120"/>
              </a:rPr>
              <a:t>Принимаемых в организации</a:t>
            </a:r>
            <a:endParaRPr lang="en-US" sz="1100" b="0" dirty="0"/>
          </a:p>
        </p:txBody>
      </p:sp>
      <p:sp>
        <p:nvSpPr>
          <p:cNvPr id="28" name="Text 13"/>
          <p:cNvSpPr/>
          <p:nvPr/>
        </p:nvSpPr>
        <p:spPr>
          <a:xfrm>
            <a:off x="1511660" y="3933850"/>
            <a:ext cx="2526978" cy="609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(перечислить какие меры приняты: 
назначены ответственные, разработаны 
ЛНА и пр.).</a:t>
            </a:r>
            <a:endParaRPr lang="en-US" sz="1100" b="0" dirty="0"/>
          </a:p>
        </p:txBody>
      </p:sp>
      <p:sp>
        <p:nvSpPr>
          <p:cNvPr id="29" name="Text 14"/>
          <p:cNvSpPr/>
          <p:nvPr/>
        </p:nvSpPr>
        <p:spPr>
          <a:xfrm>
            <a:off x="4711462" y="2640462"/>
            <a:ext cx="2262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Обработка персональных данных</a:t>
            </a:r>
            <a:endParaRPr lang="en-US" sz="1300" dirty="0"/>
          </a:p>
        </p:txBody>
      </p:sp>
      <p:sp>
        <p:nvSpPr>
          <p:cNvPr id="30" name="Text 15"/>
          <p:cNvSpPr/>
          <p:nvPr/>
        </p:nvSpPr>
        <p:spPr>
          <a:xfrm>
            <a:off x="4716016" y="3285778"/>
            <a:ext cx="2005013" cy="406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i="1" dirty="0">
                <a:solidFill>
                  <a:srgbClr val="373737"/>
                </a:solidFill>
                <a:ea typeface="Calibri Italic" pitchFamily="34" charset="-122"/>
                <a:cs typeface="Calibri Italic" pitchFamily="34" charset="-120"/>
              </a:rPr>
              <a:t>Осуществляемая без использования 
средств автоматизации</a:t>
            </a:r>
            <a:endParaRPr lang="en-US" sz="1100" dirty="0"/>
          </a:p>
        </p:txBody>
      </p:sp>
      <p:sp>
        <p:nvSpPr>
          <p:cNvPr id="31" name="Text 16"/>
          <p:cNvSpPr/>
          <p:nvPr/>
        </p:nvSpPr>
        <p:spPr>
          <a:xfrm>
            <a:off x="4716016" y="4185878"/>
            <a:ext cx="2381250" cy="406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(где хранятся, как уничтожаются, принцип 
работы с материальными носителями и пр.).</a:t>
            </a:r>
            <a:endParaRPr lang="en-US" sz="1100" dirty="0"/>
          </a:p>
        </p:txBody>
      </p:sp>
      <p:sp>
        <p:nvSpPr>
          <p:cNvPr id="37" name="Text 1"/>
          <p:cNvSpPr/>
          <p:nvPr/>
        </p:nvSpPr>
        <p:spPr>
          <a:xfrm>
            <a:off x="467544" y="1197546"/>
            <a:ext cx="4929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Политику рекомендуется включить следующие структурные компоненты:</a:t>
            </a:r>
            <a:endParaRPr lang="en-US" sz="13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83772" y="2573583"/>
            <a:ext cx="7883979" cy="3796942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4391981" y="6148223"/>
            <a:ext cx="428536" cy="444603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4555320" y="6278431"/>
            <a:ext cx="160696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8</a:t>
            </a:r>
            <a:endParaRPr lang="en-US" sz="1300" dirty="0"/>
          </a:p>
        </p:txBody>
      </p:sp>
      <p:sp>
        <p:nvSpPr>
          <p:cNvPr id="32" name="Text 17"/>
          <p:cNvSpPr/>
          <p:nvPr/>
        </p:nvSpPr>
        <p:spPr>
          <a:xfrm>
            <a:off x="1227797" y="2749033"/>
            <a:ext cx="6497102" cy="410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Актуализация, </a:t>
            </a:r>
            <a:r>
              <a:rPr lang="en-US" sz="13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исправление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,</a:t>
            </a:r>
            <a:r>
              <a:rPr lang="ru-RU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удаление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и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уничтожение</a:t>
            </a:r>
            <a:r>
              <a:rPr lang="ru-RU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данных</a:t>
            </a:r>
            <a:endParaRPr lang="en-US" sz="1300" dirty="0"/>
          </a:p>
        </p:txBody>
      </p:sp>
      <p:sp>
        <p:nvSpPr>
          <p:cNvPr id="34" name="Text 19"/>
          <p:cNvSpPr/>
          <p:nvPr/>
        </p:nvSpPr>
        <p:spPr>
          <a:xfrm>
            <a:off x="1227797" y="3024950"/>
            <a:ext cx="6710858" cy="1219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соответствии с законом, персональные данные подлежат актуализации оператором в случае подтверждения их неточности. То же применимо и к подтверждению неправомерности обработки данных.</a:t>
            </a: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Персональные данные должны быть удалены после достижения целей их обработки или в случае отзыва субъектом согласия на обработку, если договор, стороной которого является субъект, или иное соглашение с оператором не предусматривают других условий.</a:t>
            </a: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Оператор не имеет права осуществлять обработку персональных данных без согласия субъекта на основаниях, предусмотренных законодательством.</a:t>
            </a:r>
          </a:p>
          <a:p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Также оператор обязан предоставить субъекту информацию о ходе обработки данных по его запросу.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Либо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ссылку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на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статью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20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Федерального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закона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«О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».</a:t>
            </a:r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Роскомнадзор рекомендует включить в Политику процедуры реагирования на запросы и обращения субъектов по вопросам неточности данных, незаконной обработки, отзыва согласия и доступа к собственным данным. Также полезно предоставить соответствующие образцы запросов и обращений.</a:t>
            </a:r>
          </a:p>
          <a:p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Примечание: 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если у вас уже есть документ Политика, то обязательно проверьте сроки реагирования, так как срок изменился и теперь Оператор обязан ответить в течение 10 дней на запрос Субъекта Персональных данных</a:t>
            </a:r>
          </a:p>
          <a:p>
            <a:pPr>
              <a:lnSpc>
                <a:spcPts val="1260"/>
              </a:lnSpc>
            </a:pP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endParaRPr lang="en-US" sz="1100" b="0" dirty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</p:txBody>
      </p:sp>
      <p:sp>
        <p:nvSpPr>
          <p:cNvPr id="22" name="Text 1"/>
          <p:cNvSpPr/>
          <p:nvPr/>
        </p:nvSpPr>
        <p:spPr>
          <a:xfrm>
            <a:off x="467544" y="1845618"/>
            <a:ext cx="4929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Политику рекомендуется включить следующие структурные компоненты:</a:t>
            </a:r>
            <a:endParaRPr lang="en-US" sz="13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1701602"/>
            <a:ext cx="6732748" cy="457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1"/>
          <p:cNvSpPr/>
          <p:nvPr/>
        </p:nvSpPr>
        <p:spPr>
          <a:xfrm>
            <a:off x="2591780" y="225438"/>
            <a:ext cx="4929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Подсказка для создания документа Политика</a:t>
            </a:r>
            <a:r>
              <a:rPr lang="en-US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:</a:t>
            </a:r>
            <a:endParaRPr lang="en-US" sz="1300" dirty="0"/>
          </a:p>
        </p:txBody>
      </p:sp>
      <p:sp>
        <p:nvSpPr>
          <p:cNvPr id="4" name="Text 1"/>
          <p:cNvSpPr/>
          <p:nvPr/>
        </p:nvSpPr>
        <p:spPr>
          <a:xfrm>
            <a:off x="431540" y="1125538"/>
            <a:ext cx="8280920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Перейдите в форму Уведомления на сайте РКН и воспользуйтесь предложенными справочниками </a:t>
            </a:r>
            <a:endParaRPr lang="en-US" sz="13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0"/>
          <p:cNvSpPr/>
          <p:nvPr/>
        </p:nvSpPr>
        <p:spPr>
          <a:xfrm>
            <a:off x="2555776" y="189434"/>
            <a:ext cx="7632247" cy="463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cs typeface="Calibri Bold" pitchFamily="34" charset="-120"/>
              </a:rPr>
              <a:t>Где должен быть размещен документ</a:t>
            </a:r>
            <a:endParaRPr lang="en-US" sz="1600" dirty="0"/>
          </a:p>
        </p:txBody>
      </p:sp>
      <p:sp>
        <p:nvSpPr>
          <p:cNvPr id="14" name="Text 2"/>
          <p:cNvSpPr/>
          <p:nvPr/>
        </p:nvSpPr>
        <p:spPr>
          <a:xfrm>
            <a:off x="609600" y="2172203"/>
            <a:ext cx="7948613" cy="3963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endParaRPr lang="en-US" sz="1300" dirty="0"/>
          </a:p>
        </p:txBody>
      </p:sp>
      <p:sp>
        <p:nvSpPr>
          <p:cNvPr id="17" name="Text 3"/>
          <p:cNvSpPr/>
          <p:nvPr/>
        </p:nvSpPr>
        <p:spPr>
          <a:xfrm>
            <a:off x="863588" y="1053530"/>
            <a:ext cx="403244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Вариант 1: В подвале сайта</a:t>
            </a:r>
            <a:endParaRPr lang="en-US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93590"/>
            <a:ext cx="6662881" cy="45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2"/>
          <p:cNvSpPr/>
          <p:nvPr/>
        </p:nvSpPr>
        <p:spPr>
          <a:xfrm>
            <a:off x="609600" y="2172203"/>
            <a:ext cx="7948613" cy="3963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endParaRPr lang="en-US" sz="1300" dirty="0"/>
          </a:p>
        </p:txBody>
      </p:sp>
      <p:sp>
        <p:nvSpPr>
          <p:cNvPr id="17" name="Text 3"/>
          <p:cNvSpPr/>
          <p:nvPr/>
        </p:nvSpPr>
        <p:spPr>
          <a:xfrm>
            <a:off x="575556" y="1053530"/>
            <a:ext cx="5400600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Вариант 2: Под каждой формой сбора персональных данных</a:t>
            </a:r>
            <a:endParaRPr lang="en-US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92596"/>
            <a:ext cx="3782380" cy="46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16200000">
            <a:off x="4960441" y="1786909"/>
            <a:ext cx="3088300" cy="3188763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6452" y="2172203"/>
            <a:ext cx="2914036" cy="1990698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ru-RU" sz="800" dirty="0" smtClean="0">
                <a:solidFill>
                  <a:srgbClr val="3C1E78"/>
                </a:solidFill>
                <a:latin typeface="Arial Narrow" pitchFamily="34" charset="0"/>
              </a:rPr>
              <a:t>* </a:t>
            </a:r>
            <a:r>
              <a:rPr lang="ru-RU" sz="1400" b="0" dirty="0" smtClean="0">
                <a:solidFill>
                  <a:srgbClr val="2065D1"/>
                </a:solidFill>
              </a:rPr>
              <a:t>если Оператор не имеет сайта в сети «Интернет», ему необходимо обеспечить иным образом неограниченный доступ к документу, определяющему политику Оператора в отношении обработки </a:t>
            </a:r>
            <a:r>
              <a:rPr lang="ru-RU" sz="1400" b="0" dirty="0" err="1" smtClean="0">
                <a:solidFill>
                  <a:srgbClr val="2065D1"/>
                </a:solidFill>
              </a:rPr>
              <a:t>ПДн</a:t>
            </a:r>
            <a:r>
              <a:rPr lang="ru-RU" sz="1400" b="0" dirty="0" smtClean="0">
                <a:solidFill>
                  <a:srgbClr val="2065D1"/>
                </a:solidFill>
              </a:rPr>
              <a:t> и сведениям о реализуемых требованиях к защите </a:t>
            </a:r>
            <a:r>
              <a:rPr lang="ru-RU" sz="1400" b="0" dirty="0" err="1" smtClean="0">
                <a:solidFill>
                  <a:srgbClr val="2065D1"/>
                </a:solidFill>
              </a:rPr>
              <a:t>ПДн</a:t>
            </a:r>
            <a:endParaRPr lang="ru-RU" sz="1400" b="0" dirty="0">
              <a:solidFill>
                <a:srgbClr val="2065D1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0"/>
          <p:cNvSpPr/>
          <p:nvPr/>
        </p:nvSpPr>
        <p:spPr>
          <a:xfrm>
            <a:off x="2555776" y="189434"/>
            <a:ext cx="7632247" cy="463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cs typeface="Calibri Bold" pitchFamily="34" charset="-120"/>
              </a:rPr>
              <a:t>Где должен быть размещен документ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76250" y="1448135"/>
            <a:ext cx="8191500" cy="80663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20959" y="4545918"/>
            <a:ext cx="3357563" cy="108610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973772" y="4545918"/>
            <a:ext cx="4738688" cy="108610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76250" y="2493689"/>
            <a:ext cx="8191500" cy="97210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39552" y="3681822"/>
            <a:ext cx="8191500" cy="68407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638175" y="1721248"/>
            <a:ext cx="200025" cy="26676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38175" y="2889919"/>
            <a:ext cx="200025" cy="26676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663563" y="3897846"/>
            <a:ext cx="200025" cy="26676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682884" y="4958762"/>
            <a:ext cx="200025" cy="26676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675289" y="1759184"/>
            <a:ext cx="124096" cy="172296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675289" y="2927854"/>
            <a:ext cx="124096" cy="172296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83568" y="3933850"/>
            <a:ext cx="124096" cy="172296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719998" y="4996698"/>
            <a:ext cx="124096" cy="172296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8" cstate="print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/>
        </p:blipFill>
        <p:spPr>
          <a:xfrm>
            <a:off x="4135697" y="4958762"/>
            <a:ext cx="200025" cy="266762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555776" y="189434"/>
            <a:ext cx="4033838" cy="463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Основные ошибки</a:t>
            </a:r>
            <a:endParaRPr lang="en-US" sz="1600" dirty="0"/>
          </a:p>
        </p:txBody>
      </p:sp>
      <p:sp>
        <p:nvSpPr>
          <p:cNvPr id="20" name="Text 1"/>
          <p:cNvSpPr/>
          <p:nvPr/>
        </p:nvSpPr>
        <p:spPr>
          <a:xfrm>
            <a:off x="976313" y="1721248"/>
            <a:ext cx="7448550" cy="495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Копируют политику и не меняют название оператора, адрес сайта, адрес электронный почты. Или вообще не указывают название юр лица</a:t>
            </a:r>
            <a:endParaRPr lang="en-US" sz="1300" dirty="0"/>
          </a:p>
        </p:txBody>
      </p:sp>
      <p:sp>
        <p:nvSpPr>
          <p:cNvPr id="21" name="Text 2"/>
          <p:cNvSpPr/>
          <p:nvPr/>
        </p:nvSpPr>
        <p:spPr>
          <a:xfrm>
            <a:off x="976313" y="2527885"/>
            <a:ext cx="7162800" cy="990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endParaRPr lang="ru-RU" sz="130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Цели политики написаны размыто, в один общий абзац и не совпадают с целями указанными в уведомлении в РКН</a:t>
            </a:r>
            <a:endParaRPr lang="en-US" sz="1300" dirty="0"/>
          </a:p>
        </p:txBody>
      </p:sp>
      <p:sp>
        <p:nvSpPr>
          <p:cNvPr id="22" name="Text 3"/>
          <p:cNvSpPr/>
          <p:nvPr/>
        </p:nvSpPr>
        <p:spPr>
          <a:xfrm>
            <a:off x="1043608" y="3910907"/>
            <a:ext cx="7258050" cy="526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Документ не опубликован и недоступен для ознакомления</a:t>
            </a:r>
            <a:endParaRPr lang="en-US" sz="1300" dirty="0"/>
          </a:p>
        </p:txBody>
      </p:sp>
      <p:sp>
        <p:nvSpPr>
          <p:cNvPr id="23" name="Text 4"/>
          <p:cNvSpPr/>
          <p:nvPr/>
        </p:nvSpPr>
        <p:spPr>
          <a:xfrm>
            <a:off x="1021022" y="4844436"/>
            <a:ext cx="2271713" cy="495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Политика не содержит нужные разделы</a:t>
            </a:r>
            <a:endParaRPr lang="en-US" sz="1300" dirty="0"/>
          </a:p>
        </p:txBody>
      </p:sp>
      <p:sp>
        <p:nvSpPr>
          <p:cNvPr id="24" name="Text 5"/>
          <p:cNvSpPr/>
          <p:nvPr/>
        </p:nvSpPr>
        <p:spPr>
          <a:xfrm>
            <a:off x="4499992" y="4833950"/>
            <a:ext cx="3705225" cy="584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ru-RU" sz="130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документе Политика указаны устаревшие сроки реагирования на запросы</a:t>
            </a:r>
            <a:endParaRPr lang="en-US" sz="1300" dirty="0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51520" y="1053530"/>
            <a:ext cx="6147980" cy="1532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700" dirty="0" err="1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Сервис</a:t>
            </a:r>
            <a:r>
              <a:rPr lang="en-US" sz="3700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7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«1С:</a:t>
            </a:r>
            <a:r>
              <a:rPr lang="en-US" sz="37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152DOC</a:t>
            </a:r>
            <a:r>
              <a:rPr lang="ru-RU" sz="37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»</a:t>
            </a:r>
            <a:r>
              <a:rPr lang="en-US" sz="37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!</a:t>
            </a:r>
            <a:endParaRPr lang="en-US" sz="3700" dirty="0">
              <a:latin typeface="Inter"/>
            </a:endParaRPr>
          </a:p>
        </p:txBody>
      </p:sp>
      <p:pic>
        <p:nvPicPr>
          <p:cNvPr id="42" name="Image 31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713996"/>
            <a:ext cx="2221008" cy="2145592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79512" y="1953630"/>
            <a:ext cx="80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292929"/>
                </a:solidFill>
              </a:rPr>
              <a:t>У фирмы 1С есть сервис 1С:152</a:t>
            </a:r>
            <a:r>
              <a:rPr lang="en-US" b="0" dirty="0" smtClean="0">
                <a:solidFill>
                  <a:srgbClr val="292929"/>
                </a:solidFill>
              </a:rPr>
              <a:t>DOC</a:t>
            </a:r>
            <a:r>
              <a:rPr lang="ru-RU" b="0" dirty="0" smtClean="0">
                <a:solidFill>
                  <a:srgbClr val="292929"/>
                </a:solidFill>
              </a:rPr>
              <a:t> с помощью которого можно разработать все эти документы. Спрашивайте у вашей обслуживающей 1С организации. У партнеров 1С.</a:t>
            </a:r>
            <a:endParaRPr lang="ru-RU" dirty="0">
              <a:solidFill>
                <a:srgbClr val="29292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213770"/>
            <a:ext cx="5118820" cy="327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627784" y="225438"/>
            <a:ext cx="3556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Как подготовить документы ЛНА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945518"/>
            <a:ext cx="6588732" cy="462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698046"/>
            <a:ext cx="80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292929"/>
                </a:solidFill>
              </a:rPr>
              <a:t>Указываете информацию о вашей компании в шагах мастера и на выходе получаете готовые документы с необходимыми формулировками!</a:t>
            </a:r>
            <a:r>
              <a:rPr lang="ru-RU" sz="1600" dirty="0" smtClean="0">
                <a:solidFill>
                  <a:srgbClr val="292929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292929"/>
                </a:solidFill>
              </a:rPr>
              <a:t>В том числе Политика в области обработки персональных данных</a:t>
            </a:r>
          </a:p>
          <a:p>
            <a:endParaRPr lang="ru-RU" sz="1600" b="0" dirty="0" smtClean="0">
              <a:solidFill>
                <a:srgbClr val="29292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25438"/>
            <a:ext cx="3556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Как подготовить документы ЛНА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761527" y="1482507"/>
            <a:ext cx="4050600" cy="44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A86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52284" y="1269554"/>
            <a:ext cx="7124699" cy="2591310"/>
          </a:xfrm>
          <a:prstGeom prst="roundRect">
            <a:avLst>
              <a:gd name="adj" fmla="val 913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80000" tIns="180000" rIns="180000" bIns="180000" anchor="ctr">
            <a:sp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600"/>
              </a:spcBef>
              <a:buClr>
                <a:srgbClr val="003DDA"/>
              </a:buClr>
              <a:buFont typeface="+mj-lt"/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1 сентября 2022 </a:t>
            </a:r>
            <a:r>
              <a:rPr lang="ru-RU" sz="1100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года были внесены изменения в 152 ФЗ и понятие Оператор персональных данных было расширено, теперь это любое юридическое лицо, ИП, </a:t>
            </a:r>
            <a:r>
              <a:rPr lang="ru-RU" sz="1100" dirty="0" err="1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самозанятый</a:t>
            </a:r>
            <a:r>
              <a:rPr lang="ru-RU" sz="1100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 или физическое лицо, которое обрабатывает персональные данные с помощью средств автоматизации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i="1" dirty="0" smtClean="0">
              <a:solidFill>
                <a:schemeClr val="tx1"/>
              </a:solidFill>
              <a:ea typeface="Exo 2"/>
              <a:cs typeface="Calibri" panose="020F0502020204030204" pitchFamily="34" charset="0"/>
              <a:sym typeface="Exo 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i="1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Исключения: В перечне остается всего три случая, когда оператору не обязательно входить в Единый реестр: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100" i="1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работа с ПД без средств автоматизации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100" i="1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включение персональных данных в ГИС, созданных для защиты безопасности государства и общественного порядка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100" i="1" dirty="0" smtClean="0">
                <a:solidFill>
                  <a:schemeClr val="tx1"/>
                </a:solidFill>
                <a:ea typeface="Exo 2"/>
                <a:cs typeface="Calibri" panose="020F0502020204030204" pitchFamily="34" charset="0"/>
                <a:sym typeface="Exo 2"/>
              </a:rPr>
              <a:t>обработка в соответствии с законодательством РФ о транспортной безопасности (п. 14 ст. 1 266-ФЗ).</a:t>
            </a:r>
            <a:endParaRPr lang="ru-RU" sz="1100" dirty="0" smtClean="0">
              <a:solidFill>
                <a:schemeClr val="tx1"/>
              </a:solidFill>
              <a:ea typeface="Exo 2"/>
              <a:cs typeface="Calibri" panose="020F0502020204030204" pitchFamily="34" charset="0"/>
              <a:sym typeface="Exo 2"/>
            </a:endParaRPr>
          </a:p>
          <a:p>
            <a:pPr marL="171450" lvl="0" indent="-171450">
              <a:lnSpc>
                <a:spcPct val="100000"/>
              </a:lnSpc>
            </a:pPr>
            <a:endParaRPr lang="ru-RU" sz="1100" dirty="0" smtClean="0">
              <a:solidFill>
                <a:schemeClr val="tx1"/>
              </a:solidFill>
              <a:ea typeface="Exo 2"/>
              <a:cs typeface="Calibri" panose="020F0502020204030204" pitchFamily="34" charset="0"/>
              <a:sym typeface="Exo 2"/>
            </a:endParaRPr>
          </a:p>
        </p:txBody>
      </p:sp>
      <p:sp>
        <p:nvSpPr>
          <p:cNvPr id="16" name="Дуга 15"/>
          <p:cNvSpPr/>
          <p:nvPr/>
        </p:nvSpPr>
        <p:spPr>
          <a:xfrm rot="15208054" flipH="1">
            <a:off x="184115" y="3152130"/>
            <a:ext cx="1760390" cy="1323371"/>
          </a:xfrm>
          <a:prstGeom prst="arc">
            <a:avLst>
              <a:gd name="adj1" fmla="val 13453130"/>
              <a:gd name="adj2" fmla="val 16427581"/>
            </a:avLst>
          </a:prstGeom>
          <a:ln w="9525">
            <a:solidFill>
              <a:srgbClr val="2065D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6FF8B50E-4F5D-8F47-B495-B2F5C6F86D61}"/>
              </a:ext>
            </a:extLst>
          </p:cNvPr>
          <p:cNvSpPr txBox="1">
            <a:spLocks/>
          </p:cNvSpPr>
          <p:nvPr/>
        </p:nvSpPr>
        <p:spPr>
          <a:xfrm>
            <a:off x="503548" y="4077866"/>
            <a:ext cx="7088919" cy="1806671"/>
          </a:xfrm>
          <a:prstGeom prst="roundRect">
            <a:avLst>
              <a:gd name="adj" fmla="val 27514"/>
            </a:avLst>
          </a:prstGeom>
          <a:solidFill>
            <a:schemeClr val="bg1"/>
          </a:solidFill>
          <a:ln w="9525">
            <a:solidFill>
              <a:srgbClr val="2065D1"/>
            </a:solidFill>
          </a:ln>
        </p:spPr>
        <p:txBody>
          <a:bodyPr wrap="square" lIns="108000" tIns="108000" rIns="108000" bIns="108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900" dirty="0" smtClean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  <a:p>
            <a:pPr lvl="0"/>
            <a:endParaRPr lang="ru-RU" sz="1400" dirty="0" smtClean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  <a:p>
            <a:pPr lvl="0"/>
            <a:r>
              <a:rPr lang="ru-RU" sz="1400" b="1" dirty="0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Статус оператора должна получать каждая организация, независимо от количества собираемых данных!</a:t>
            </a:r>
          </a:p>
          <a:p>
            <a:pPr lvl="0"/>
            <a:r>
              <a:rPr lang="ru-RU" sz="1400" b="0" dirty="0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Любое юр лицо/ИП имеющее наемных сотрудников это оператор перс данных!</a:t>
            </a:r>
          </a:p>
          <a:p>
            <a:pPr lvl="0"/>
            <a:r>
              <a:rPr lang="ru-RU" sz="1400" b="0" dirty="0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Любое юр лицо/ИП без сотрудников, но обрабатывающие персональные данные физических лиц (потенциальные клиенты, посетители сайта, контактные лица контрагентов и прочее)</a:t>
            </a:r>
          </a:p>
          <a:p>
            <a:pPr lvl="0"/>
            <a:r>
              <a:rPr lang="ru-RU" sz="1400" b="0" dirty="0" err="1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Самозанятые</a:t>
            </a:r>
            <a:r>
              <a:rPr lang="ru-RU" sz="1400" b="0" dirty="0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 и физические лица – если собирают и обрабатывают персональные данные с помощью средств автоматизации</a:t>
            </a:r>
          </a:p>
          <a:p>
            <a:pPr lvl="0"/>
            <a:endParaRPr lang="ru-RU" sz="1400" b="1" dirty="0" smtClean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  <a:p>
            <a:pPr lvl="0"/>
            <a:r>
              <a:rPr lang="ru-RU" sz="900" dirty="0" smtClean="0">
                <a:latin typeface="Calibri" panose="020F0502020204030204" pitchFamily="34" charset="0"/>
                <a:ea typeface="Exo 2"/>
                <a:cs typeface="Calibri" panose="020F0502020204030204" pitchFamily="34" charset="0"/>
                <a:sym typeface="Exo 2"/>
              </a:rPr>
              <a:t> </a:t>
            </a:r>
          </a:p>
          <a:p>
            <a:pPr lvl="0"/>
            <a:endParaRPr lang="ru" sz="900" dirty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</p:txBody>
      </p:sp>
      <p:sp>
        <p:nvSpPr>
          <p:cNvPr id="8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Кто является оператором </a:t>
            </a:r>
          </a:p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данных?</a:t>
            </a:r>
            <a:endParaRPr lang="en-US" sz="16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5556" y="609409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solidFill>
                  <a:srgbClr val="292929"/>
                </a:solidFill>
              </a:rPr>
              <a:t>Вопрос: Добрый день! Что нужно для соблюдения закона в организации, в которой не используются ПД (только сотрудников, необходимые для кадровых документов и для сдачи отчетности)?</a:t>
            </a:r>
            <a:endParaRPr lang="ru-RU" sz="12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1377566"/>
            <a:ext cx="8189912" cy="417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627784" y="225438"/>
            <a:ext cx="3556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Как подготовить документы ЛНА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986078"/>
            <a:ext cx="80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292929"/>
                </a:solidFill>
              </a:rPr>
              <a:t>Пример готового документа – распечатываете, утверждаете, подписываете и работаете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544" y="909514"/>
            <a:ext cx="8191457" cy="1767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  <a:cs typeface="Inter Bold" pitchFamily="34" charset="-120"/>
            </a:endParaRPr>
          </a:p>
          <a:p>
            <a:pPr marL="312039" indent="-312039">
              <a:buAutoNum type="arabicPeriod"/>
            </a:pPr>
            <a:r>
              <a:rPr lang="ru-RU" sz="15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Профилактический визит – проверяют все ЛНА. </a:t>
            </a:r>
          </a:p>
          <a:p>
            <a:pPr marL="312039" indent="-312039"/>
            <a:endParaRPr lang="ru-RU" sz="1500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</a:endParaRPr>
          </a:p>
        </p:txBody>
      </p:sp>
      <p:sp>
        <p:nvSpPr>
          <p:cNvPr id="46" name="Text 13"/>
          <p:cNvSpPr/>
          <p:nvPr/>
        </p:nvSpPr>
        <p:spPr>
          <a:xfrm>
            <a:off x="577847" y="4268188"/>
            <a:ext cx="315911" cy="389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en-US" sz="1700" dirty="0">
              <a:latin typeface="Inte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25438"/>
            <a:ext cx="340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Проверки РКН и что проверяют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90063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292929"/>
                </a:solidFill>
              </a:rPr>
              <a:t>дата начала обработки 2022 год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292929"/>
                </a:solidFill>
              </a:rPr>
              <a:t>проверка локальных нормативных актов требования законодательства за обработкой </a:t>
            </a:r>
            <a:r>
              <a:rPr lang="ru-RU" sz="1400" b="0" dirty="0" err="1" smtClean="0">
                <a:solidFill>
                  <a:srgbClr val="292929"/>
                </a:solidFill>
              </a:rPr>
              <a:t>ПДн</a:t>
            </a:r>
            <a:endParaRPr lang="ru-RU" sz="1400" b="0" dirty="0" smtClean="0">
              <a:solidFill>
                <a:srgbClr val="292929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292929"/>
                </a:solidFill>
              </a:rPr>
              <a:t>срок проведения – 5 рабочих дней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292929"/>
                </a:solidFill>
              </a:rPr>
              <a:t>право отказаться от проведения ПВ (ч. 6 ст. 52 Закона № 248-ФЗ)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292929"/>
                </a:solidFill>
              </a:rPr>
              <a:t>по результатам проведения ПВ выдаются </a:t>
            </a:r>
            <a:r>
              <a:rPr lang="ru-RU" sz="1400" b="0" i="1" u="sng" dirty="0" smtClean="0">
                <a:solidFill>
                  <a:srgbClr val="292929"/>
                </a:solidFill>
              </a:rPr>
              <a:t>РЕКОМЕНДАЦИИ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7544" y="909514"/>
            <a:ext cx="8191457" cy="1767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ru-RU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  <a:cs typeface="Inter Bold" pitchFamily="34" charset="-120"/>
            </a:endParaRPr>
          </a:p>
          <a:p>
            <a:pPr marL="312039"/>
            <a:r>
              <a:rPr lang="ru-RU" sz="1500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2. Проверки </a:t>
            </a:r>
            <a:r>
              <a:rPr lang="ru-RU" sz="15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сайтов компаний – выборочно проверяют </a:t>
            </a:r>
            <a:r>
              <a:rPr lang="ru-RU" sz="1500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сайты компаний, </a:t>
            </a:r>
            <a:r>
              <a:rPr lang="ru-RU" sz="15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где </a:t>
            </a:r>
            <a:r>
              <a:rPr lang="ru-RU" sz="1500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есть формы </a:t>
            </a:r>
            <a:r>
              <a:rPr lang="ru-RU" sz="150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сбора персональных данных</a:t>
            </a:r>
            <a:endParaRPr lang="en-US" sz="1500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</a:endParaRPr>
          </a:p>
        </p:txBody>
      </p:sp>
      <p:sp>
        <p:nvSpPr>
          <p:cNvPr id="37" name="Shape 4"/>
          <p:cNvSpPr/>
          <p:nvPr/>
        </p:nvSpPr>
        <p:spPr>
          <a:xfrm>
            <a:off x="467544" y="2648405"/>
            <a:ext cx="8454229" cy="2581589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1" name="Text 8"/>
          <p:cNvSpPr/>
          <p:nvPr/>
        </p:nvSpPr>
        <p:spPr>
          <a:xfrm>
            <a:off x="735802" y="3104367"/>
            <a:ext cx="5514091" cy="2018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Проверяют:</a:t>
            </a:r>
          </a:p>
          <a:p>
            <a:endParaRPr lang="ru-RU" sz="1300" b="0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  <a:cs typeface="Inter Bold" pitchFamily="34" charset="-120"/>
            </a:endParaRPr>
          </a:p>
          <a:p>
            <a:pPr marL="216027" indent="-216027">
              <a:buAutoNum type="arabicPeriod"/>
            </a:pP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Наличие документа Политика в области обработки Персональных данных</a:t>
            </a:r>
          </a:p>
          <a:p>
            <a:pPr marL="216027" indent="-216027">
              <a:buAutoNum type="arabicPeriod"/>
            </a:pP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Наличие правильных ссылок и правильного документа Согласие на обработку персональных данных</a:t>
            </a:r>
          </a:p>
          <a:p>
            <a:pPr marL="216027" indent="-216027">
              <a:buAutoNum type="arabicPeriod"/>
            </a:pP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Наличие сервисов аналитики </a:t>
            </a:r>
            <a:r>
              <a:rPr lang="ru-RU" sz="1300" b="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Яндекс</a:t>
            </a: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 и </a:t>
            </a:r>
            <a:r>
              <a:rPr lang="en-US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Google</a:t>
            </a:r>
          </a:p>
          <a:p>
            <a:pPr marL="216027" indent="-216027">
              <a:buAutoNum type="arabicPeriod"/>
            </a:pP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Наличие </a:t>
            </a:r>
            <a:r>
              <a:rPr lang="ru-RU" sz="1300" b="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куки</a:t>
            </a: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 баннеров</a:t>
            </a:r>
          </a:p>
          <a:p>
            <a:pPr marL="216027" indent="-216027">
              <a:buAutoNum type="arabicPeriod"/>
            </a:pPr>
            <a:r>
              <a:rPr lang="ru-RU" sz="1300" b="0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</a:rPr>
              <a:t>Поданное уведомление в РКН</a:t>
            </a:r>
            <a:endParaRPr lang="en-US" sz="1300" b="0" dirty="0">
              <a:latin typeface="Inter"/>
            </a:endParaRPr>
          </a:p>
        </p:txBody>
      </p:sp>
      <p:sp>
        <p:nvSpPr>
          <p:cNvPr id="46" name="Text 13"/>
          <p:cNvSpPr/>
          <p:nvPr/>
        </p:nvSpPr>
        <p:spPr>
          <a:xfrm>
            <a:off x="577847" y="4268188"/>
            <a:ext cx="315911" cy="389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en-US" sz="1700" dirty="0">
              <a:latin typeface="Inte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25438"/>
            <a:ext cx="340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Проверки РКН и что проверяют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1941B-03D9-4E9E-9266-F896175F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96" y="306245"/>
            <a:ext cx="3996407" cy="196977"/>
          </a:xfrm>
        </p:spPr>
        <p:txBody>
          <a:bodyPr/>
          <a:lstStyle/>
          <a:p>
            <a:pPr algn="ctr"/>
            <a:r>
              <a:rPr lang="ru-RU" sz="1600" b="1" dirty="0">
                <a:cs typeface="Arial" pitchFamily="34" charset="0"/>
              </a:rPr>
              <a:t>Пример нарушения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5AF7D2F-C77F-4900-ACCF-D918ABE81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8E4A-C71F-4A1F-BAAA-DE1DDAC8A3C1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C86D49-592A-4969-8583-0F79967350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17" y="1566112"/>
            <a:ext cx="7569966" cy="405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B53DFEF8-FF28-41E5-90C4-DD49FE36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265" y="182563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1580" y="1017526"/>
            <a:ext cx="3040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</a:rPr>
              <a:t>Нет ссылки на документ Согласие</a:t>
            </a:r>
            <a:endParaRPr lang="ru-RU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18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32D1685-0C88-41D2-8C61-F3B29654D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6DF8-0882-41E9-810A-D86E4E6D20F5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B94889-2C21-4D4E-812C-0EE429E3B8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524" y="1665598"/>
            <a:ext cx="8538612" cy="440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D2CD1EE0-8660-4AD4-AB49-64A36212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265" y="182563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E01941B-03D9-4E9E-9266-F896175F1668}"/>
              </a:ext>
            </a:extLst>
          </p:cNvPr>
          <p:cNvSpPr txBox="1">
            <a:spLocks/>
          </p:cNvSpPr>
          <p:nvPr/>
        </p:nvSpPr>
        <p:spPr>
          <a:xfrm>
            <a:off x="2573796" y="306245"/>
            <a:ext cx="3996407" cy="1969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Пример соблюдения требований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580" y="1017526"/>
            <a:ext cx="5105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</a:rPr>
              <a:t>Есть предупреждающий баннер о наличии файлов </a:t>
            </a:r>
            <a:r>
              <a:rPr lang="en-US" sz="1400" b="0" dirty="0" err="1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</a:rPr>
              <a:t>coocies</a:t>
            </a:r>
            <a:endParaRPr lang="ru-RU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18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6DF8-0882-41E9-810A-D86E4E6D20F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E01941B-03D9-4E9E-9266-F896175F1668}"/>
              </a:ext>
            </a:extLst>
          </p:cNvPr>
          <p:cNvSpPr txBox="1">
            <a:spLocks/>
          </p:cNvSpPr>
          <p:nvPr/>
        </p:nvSpPr>
        <p:spPr>
          <a:xfrm>
            <a:off x="2573796" y="306245"/>
            <a:ext cx="3996407" cy="1969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292929"/>
                </a:solidFill>
                <a:latin typeface="+mj-lt"/>
                <a:ea typeface="+mj-ea"/>
                <a:cs typeface="Arial" pitchFamily="34" charset="0"/>
              </a:rPr>
              <a:t>Нарушение на сайте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96E18B99-DC5F-4BBE-840F-E0BEBF0C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265" y="235802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1665598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сайте размещены фото сотрудников с ФИО, должностью и отзывом о работодателе</a:t>
            </a:r>
          </a:p>
          <a:p>
            <a:endParaRPr lang="ru-RU" dirty="0" smtClean="0">
              <a:solidFill>
                <a:srgbClr val="292929"/>
              </a:solidFill>
            </a:endParaRPr>
          </a:p>
          <a:p>
            <a:endParaRPr lang="ru-RU" dirty="0" smtClean="0">
              <a:solidFill>
                <a:srgbClr val="292929"/>
              </a:solidFill>
            </a:endParaRPr>
          </a:p>
          <a:p>
            <a:r>
              <a:rPr lang="ru-RU" dirty="0" smtClean="0">
                <a:solidFill>
                  <a:srgbClr val="292929"/>
                </a:solidFill>
              </a:rPr>
              <a:t>Необходимо подписать с сотрудником Согласие на распространение его данных: перечислить все данные, которые будете размещать; написать на каком ресурсе будете размещать данные. </a:t>
            </a:r>
          </a:p>
          <a:p>
            <a:endParaRPr lang="ru-RU" dirty="0" smtClean="0">
              <a:solidFill>
                <a:srgbClr val="292929"/>
              </a:solidFill>
            </a:endParaRPr>
          </a:p>
          <a:p>
            <a:r>
              <a:rPr lang="ru-RU" dirty="0" smtClean="0">
                <a:solidFill>
                  <a:srgbClr val="292929"/>
                </a:solidFill>
              </a:rPr>
              <a:t>Форму Согласия можно посмотреть на сайте РКН</a:t>
            </a:r>
            <a:endParaRPr lang="ru-RU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5A5B91-DF82-4A05-A9C1-000BCA3C0D52}"/>
              </a:ext>
            </a:extLst>
          </p:cNvPr>
          <p:cNvSpPr txBox="1"/>
          <p:nvPr/>
        </p:nvSpPr>
        <p:spPr>
          <a:xfrm>
            <a:off x="2286000" y="102355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92929"/>
                </a:solidFill>
              </a:rPr>
              <a:t>Спасибо за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A1C36A-E7E4-40B6-932D-38D1043E1917}"/>
              </a:ext>
            </a:extLst>
          </p:cNvPr>
          <p:cNvSpPr txBox="1"/>
          <p:nvPr/>
        </p:nvSpPr>
        <p:spPr>
          <a:xfrm>
            <a:off x="1439652" y="1485578"/>
            <a:ext cx="6219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92929"/>
                </a:solidFill>
              </a:rPr>
              <a:t>Нужно больше информации по персональным данным, </a:t>
            </a:r>
            <a:r>
              <a:rPr lang="ru-RU" sz="1600" dirty="0" smtClean="0">
                <a:solidFill>
                  <a:srgbClr val="292929"/>
                </a:solidFill>
              </a:rPr>
              <a:t>следите за новостями и анонсами мероприятий фирмы 1С</a:t>
            </a:r>
            <a:endParaRPr lang="ru-RU" sz="1600" dirty="0">
              <a:solidFill>
                <a:srgbClr val="29292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2C9A22-BBB0-4F39-BEE2-67288DBF32F5}"/>
              </a:ext>
            </a:extLst>
          </p:cNvPr>
          <p:cNvSpPr txBox="1"/>
          <p:nvPr/>
        </p:nvSpPr>
        <p:spPr>
          <a:xfrm>
            <a:off x="3293858" y="5209868"/>
            <a:ext cx="255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92929"/>
                </a:solidFill>
              </a:rPr>
              <a:t>Савукова Наталья</a:t>
            </a:r>
          </a:p>
          <a:p>
            <a:pPr algn="ctr"/>
            <a:r>
              <a:rPr lang="en-US" sz="1600" dirty="0" smtClean="0">
                <a:solidFill>
                  <a:srgbClr val="292929"/>
                </a:solidFill>
                <a:hlinkClick r:id="rId2"/>
              </a:rPr>
              <a:t>infosec@1c.ru</a:t>
            </a:r>
            <a:r>
              <a:rPr lang="ru-RU" sz="1600" dirty="0" smtClean="0">
                <a:solidFill>
                  <a:srgbClr val="292929"/>
                </a:solidFill>
              </a:rPr>
              <a:t>, </a:t>
            </a:r>
            <a:r>
              <a:rPr lang="en-US" sz="1600" dirty="0" smtClean="0">
                <a:solidFill>
                  <a:srgbClr val="292929"/>
                </a:solidFill>
              </a:rPr>
              <a:t>sale@152doc.ru</a:t>
            </a:r>
            <a:endParaRPr lang="ru-RU" sz="1600" dirty="0">
              <a:solidFill>
                <a:srgbClr val="292929"/>
              </a:solidFill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F9E0B36A-4162-4C7C-A282-01CF6F20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5" y="2817726"/>
            <a:ext cx="3276364" cy="14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987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271357"/>
            <a:ext cx="8055452" cy="3608405"/>
          </a:xfrm>
          <a:prstGeom prst="roundRect">
            <a:avLst>
              <a:gd name="adj" fmla="val 1028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360000" tIns="180000" rIns="180000" bIns="180000" anchor="ctr">
            <a:sp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600"/>
              </a:spcBef>
              <a:buClr>
                <a:srgbClr val="003DDA"/>
              </a:buClr>
              <a:buFont typeface="+mj-lt"/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Назначить Ответственного за работу с персональными данными </a:t>
            </a:r>
            <a:r>
              <a:rPr lang="ru-RU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- </a:t>
            </a:r>
            <a:r>
              <a:rPr lang="ru-RU" sz="1200" dirty="0" smtClean="0">
                <a:solidFill>
                  <a:srgbClr val="373737"/>
                </a:solidFill>
                <a:latin typeface="+mj-lt"/>
                <a:ea typeface="Calibri Regular" pitchFamily="34" charset="-122"/>
                <a:cs typeface="Calibri Regular" pitchFamily="34" charset="-120"/>
              </a:rPr>
              <a:t>назначается один на всю компанию</a:t>
            </a:r>
            <a:r>
              <a:rPr lang="ru-RU" sz="1200" dirty="0" smtClean="0">
                <a:solidFill>
                  <a:srgbClr val="373737"/>
                </a:solidFill>
                <a:latin typeface="+mj-lt"/>
                <a:ea typeface="Calibri Regular" pitchFamily="34" charset="-122"/>
                <a:cs typeface="Calibri Regular" pitchFamily="34" charset="-120"/>
              </a:rPr>
              <a:t>! Назначается приказом! </a:t>
            </a:r>
            <a:r>
              <a:rPr lang="ru-RU" sz="1200" dirty="0" smtClean="0">
                <a:solidFill>
                  <a:srgbClr val="373737"/>
                </a:solidFill>
                <a:latin typeface="+mj-lt"/>
                <a:ea typeface="Calibri Regular" pitchFamily="34" charset="-122"/>
                <a:cs typeface="Calibri Regular" pitchFamily="34" charset="-120"/>
              </a:rPr>
              <a:t>Контакты указываются в Уведомлении в РКН!</a:t>
            </a:r>
            <a:endParaRPr lang="ru-RU" sz="1200" b="1" dirty="0" smtClean="0">
              <a:solidFill>
                <a:srgbClr val="C00000"/>
              </a:solidFill>
              <a:latin typeface="+mj-lt"/>
              <a:ea typeface="Calibri Regular" pitchFamily="34" charset="-122"/>
              <a:cs typeface="Calibri Bold" pitchFamily="34" charset="-120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Издать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документы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определяющие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политику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оператора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в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отношении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-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опубликовать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или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ru-RU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иным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образом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обеспечить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неограниченный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доступ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к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документу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определяющему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его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политику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в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отношении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к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сведениям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о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реализуемых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требованиях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к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защите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.</a:t>
            </a:r>
            <a:endParaRPr lang="ru-RU" sz="1200" dirty="0" smtClean="0">
              <a:solidFill>
                <a:srgbClr val="373737"/>
              </a:solidFill>
              <a:latin typeface="+mn-lt"/>
              <a:ea typeface="Calibri Regular" pitchFamily="34" charset="-122"/>
              <a:cs typeface="Calibri Regular" pitchFamily="34" charset="-120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Издать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локально-нормативны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е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акты</a:t>
            </a:r>
            <a:endParaRPr lang="ru-RU" sz="1200" b="1" dirty="0" smtClean="0">
              <a:solidFill>
                <a:srgbClr val="C00000"/>
              </a:solidFill>
              <a:latin typeface="+mn-lt"/>
              <a:ea typeface="Calibri Bold" pitchFamily="34" charset="-122"/>
              <a:cs typeface="Calibri Bold" pitchFamily="34" charset="-120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Осуществлять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внутренний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контроль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и (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или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)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аудит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соответствия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ФЗ «О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» и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локальным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актам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оператора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.</a:t>
            </a:r>
            <a:endParaRPr lang="ru-RU" sz="1200" dirty="0" smtClean="0">
              <a:solidFill>
                <a:srgbClr val="373737"/>
              </a:solidFill>
              <a:latin typeface="+mn-lt"/>
              <a:ea typeface="Calibri Regular" pitchFamily="34" charset="-122"/>
              <a:cs typeface="Calibri Regular" pitchFamily="34" charset="-120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Провести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оценку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вреда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который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может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быть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причинен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субъектам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в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случае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нарушения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положений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ru-RU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ФЗ «О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».</a:t>
            </a:r>
            <a:endParaRPr lang="ru-RU" sz="1200" b="1" dirty="0" smtClean="0">
              <a:solidFill>
                <a:srgbClr val="C00000"/>
              </a:solidFill>
              <a:latin typeface="+mn-lt"/>
              <a:ea typeface="Calibri Bold" pitchFamily="34" charset="-122"/>
              <a:cs typeface="Calibri Bold" pitchFamily="34" charset="-120"/>
            </a:endParaRPr>
          </a:p>
        </p:txBody>
      </p:sp>
      <p:sp>
        <p:nvSpPr>
          <p:cNvPr id="5" name="Google Shape;158;p27"/>
          <p:cNvSpPr txBox="1"/>
          <p:nvPr/>
        </p:nvSpPr>
        <p:spPr>
          <a:xfrm>
            <a:off x="467544" y="873510"/>
            <a:ext cx="7847512" cy="89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ts val="2775"/>
              </a:lnSpc>
            </a:pPr>
            <a:r>
              <a:rPr lang="en-US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Оператор</a:t>
            </a:r>
            <a:r>
              <a:rPr lang="en-US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обязан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(</a:t>
            </a:r>
            <a:r>
              <a:rPr lang="ru-RU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пп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1119, 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152 ФЗ)</a:t>
            </a:r>
            <a:r>
              <a:rPr lang="en-US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:</a:t>
            </a:r>
            <a:endParaRPr lang="en-US" sz="2400" dirty="0"/>
          </a:p>
        </p:txBody>
      </p:sp>
      <p:sp>
        <p:nvSpPr>
          <p:cNvPr id="12" name="Text 2"/>
          <p:cNvSpPr/>
          <p:nvPr/>
        </p:nvSpPr>
        <p:spPr>
          <a:xfrm>
            <a:off x="848715" y="4306297"/>
            <a:ext cx="15601950" cy="990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sz="1200" dirty="0">
              <a:solidFill>
                <a:srgbClr val="373737"/>
              </a:solidFill>
              <a:latin typeface="Calibri" panose="020F0502020204030204" pitchFamily="34" charset="0"/>
              <a:ea typeface="Calibri Regular" pitchFamily="34" charset="-122"/>
              <a:cs typeface="Calibri Regular" pitchFamily="34" charset="-120"/>
            </a:endParaRPr>
          </a:p>
        </p:txBody>
      </p:sp>
      <p:sp>
        <p:nvSpPr>
          <p:cNvPr id="15" name="Text 5"/>
          <p:cNvSpPr/>
          <p:nvPr/>
        </p:nvSpPr>
        <p:spPr>
          <a:xfrm>
            <a:off x="1228726" y="9184227"/>
            <a:ext cx="5057775" cy="495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sz="1200" dirty="0"/>
          </a:p>
        </p:txBody>
      </p:sp>
      <p:sp>
        <p:nvSpPr>
          <p:cNvPr id="8" name="Text 0"/>
          <p:cNvSpPr/>
          <p:nvPr/>
        </p:nvSpPr>
        <p:spPr>
          <a:xfrm>
            <a:off x="2627784" y="225438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Памятка оператора Персональных Данных</a:t>
            </a:r>
            <a:endParaRPr lang="en-US" sz="16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417893"/>
            <a:ext cx="8055452" cy="3315333"/>
          </a:xfrm>
          <a:prstGeom prst="roundRect">
            <a:avLst>
              <a:gd name="adj" fmla="val 10284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360000" tIns="180000" rIns="180000" bIns="180000" anchor="ctr">
            <a:sp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600"/>
              </a:spcBef>
              <a:buClr>
                <a:srgbClr val="003DDA"/>
              </a:buClr>
              <a:buFont typeface="+mj-lt"/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Ознакомить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работников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непосредственно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«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Осуществляющих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с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положениями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законодательства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РФ» о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в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том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числе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требованиями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к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защите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документами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определяющими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политику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оператора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в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отношении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локальными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актами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по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вопросам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обработки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, и (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или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) </a:t>
            </a:r>
            <a:r>
              <a:rPr lang="en-US" sz="1200" b="1" dirty="0" err="1" smtClean="0">
                <a:solidFill>
                  <a:srgbClr val="2065D1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провести</a:t>
            </a:r>
            <a:r>
              <a:rPr lang="en-US" sz="1200" b="1" dirty="0" smtClean="0">
                <a:solidFill>
                  <a:srgbClr val="2065D1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2065D1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обучение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указанных</a:t>
            </a:r>
            <a:r>
              <a:rPr lang="en-US" sz="1200" dirty="0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200" dirty="0" err="1" smtClean="0">
                <a:solidFill>
                  <a:srgbClr val="373737"/>
                </a:solidFill>
                <a:latin typeface="+mn-lt"/>
                <a:ea typeface="Calibri Regular" pitchFamily="34" charset="-122"/>
                <a:cs typeface="Calibri Regular" pitchFamily="34" charset="-120"/>
              </a:rPr>
              <a:t>работников</a:t>
            </a:r>
            <a:endParaRPr lang="ru-RU" sz="1200" dirty="0" smtClean="0">
              <a:solidFill>
                <a:srgbClr val="373737"/>
              </a:solidFill>
              <a:latin typeface="+mn-lt"/>
              <a:ea typeface="Calibri Regular" pitchFamily="34" charset="-122"/>
              <a:cs typeface="Calibri Regular" pitchFamily="34" charset="-120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Подать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уведомление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в Роскомнадзор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(если подавали до 1 февраля 2023, то нужно подать новое уведомление</a:t>
            </a:r>
            <a:r>
              <a:rPr lang="ru-RU" sz="1200" dirty="0" smtClean="0">
                <a:solidFill>
                  <a:srgbClr val="292929"/>
                </a:solidFill>
                <a:latin typeface="+mn-lt"/>
              </a:rPr>
              <a:t>) Уведомление подает головная компания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Подавать уведомления об изменениях в работе с перс данными (Ответственный, Цели, категории </a:t>
            </a:r>
            <a:r>
              <a:rPr lang="ru-RU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ПДн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, Субъекты </a:t>
            </a:r>
            <a:r>
              <a:rPr lang="ru-RU" sz="1200" b="1" dirty="0" err="1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Пдн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Calibri Bold" pitchFamily="34" charset="-122"/>
                <a:cs typeface="Calibri Bold" pitchFamily="34" charset="-120"/>
              </a:rPr>
              <a:t> и пр.) </a:t>
            </a:r>
            <a:r>
              <a:rPr lang="ru-RU" sz="1200" dirty="0" smtClean="0">
                <a:solidFill>
                  <a:srgbClr val="292929"/>
                </a:solidFill>
                <a:latin typeface="+mn-lt"/>
              </a:rPr>
              <a:t>не позднее 15-го числа месяца, следующего за месяцем, в котором возникли изменения</a:t>
            </a:r>
            <a:endParaRPr lang="ru-RU" sz="1200" b="1" dirty="0" smtClean="0">
              <a:solidFill>
                <a:srgbClr val="C00000"/>
              </a:solidFill>
              <a:latin typeface="+mn-lt"/>
              <a:ea typeface="Calibri Bold" pitchFamily="34" charset="-122"/>
              <a:cs typeface="Calibri Bold" pitchFamily="34" charset="-120"/>
            </a:endParaRPr>
          </a:p>
        </p:txBody>
      </p:sp>
      <p:sp>
        <p:nvSpPr>
          <p:cNvPr id="5" name="Google Shape;158;p27"/>
          <p:cNvSpPr txBox="1"/>
          <p:nvPr/>
        </p:nvSpPr>
        <p:spPr>
          <a:xfrm>
            <a:off x="467544" y="873510"/>
            <a:ext cx="7847512" cy="89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ts val="2775"/>
              </a:lnSpc>
            </a:pPr>
            <a:r>
              <a:rPr lang="en-US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Оператор</a:t>
            </a:r>
            <a:r>
              <a:rPr lang="en-US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обязан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(</a:t>
            </a:r>
            <a:r>
              <a:rPr lang="ru-RU" sz="2400" b="1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пп</a:t>
            </a:r>
            <a:r>
              <a:rPr lang="ru-RU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1911, 152 ФЗ)</a:t>
            </a:r>
            <a:r>
              <a:rPr lang="en-US" sz="2400" b="1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:</a:t>
            </a:r>
            <a:endParaRPr lang="en-US" sz="2400" dirty="0"/>
          </a:p>
        </p:txBody>
      </p:sp>
      <p:sp>
        <p:nvSpPr>
          <p:cNvPr id="12" name="Text 2"/>
          <p:cNvSpPr/>
          <p:nvPr/>
        </p:nvSpPr>
        <p:spPr>
          <a:xfrm>
            <a:off x="848715" y="4306297"/>
            <a:ext cx="15601950" cy="990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sz="1200" dirty="0">
              <a:solidFill>
                <a:srgbClr val="373737"/>
              </a:solidFill>
              <a:latin typeface="Calibri" panose="020F0502020204030204" pitchFamily="34" charset="0"/>
              <a:ea typeface="Calibri Regular" pitchFamily="34" charset="-122"/>
              <a:cs typeface="Calibri Regular" pitchFamily="34" charset="-120"/>
            </a:endParaRPr>
          </a:p>
        </p:txBody>
      </p:sp>
      <p:sp>
        <p:nvSpPr>
          <p:cNvPr id="15" name="Text 5"/>
          <p:cNvSpPr/>
          <p:nvPr/>
        </p:nvSpPr>
        <p:spPr>
          <a:xfrm>
            <a:off x="1228726" y="9184227"/>
            <a:ext cx="5057775" cy="495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sz="1200" dirty="0"/>
          </a:p>
        </p:txBody>
      </p:sp>
      <p:sp>
        <p:nvSpPr>
          <p:cNvPr id="8" name="Text 0"/>
          <p:cNvSpPr/>
          <p:nvPr/>
        </p:nvSpPr>
        <p:spPr>
          <a:xfrm>
            <a:off x="2627784" y="225438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Памятка оператора Персональных Данных</a:t>
            </a:r>
            <a:endParaRPr lang="en-US" sz="16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089534"/>
            <a:ext cx="8496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 оценки вреда субъектам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базах данных;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безопасности материальных носителей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перечень мест хранения материальных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носителей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вводе в действие комплекта ОРД;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вводе в эксплуатацию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комиссии по уничтожению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назначении администратора безопасности;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назначении ответственного за организацию обработки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предоставлении доступа 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 создании комиссии по определению уровня защищенности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обеспечении безопасности помещений размещения технических средств удаленного доступа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других операторов;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оценке вреда, который может быть причинен субъектам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границ контролируемой зоны и перечней помещений где размещены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матриц доступа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лиц, допущенных к обработке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лиц доступ которых к персональным данным обрабатываемым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других операторов;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лиц, имеющих право доступа в помещения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обрабатываемых на бумажных носителях;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перечня работников, которым разрешены действия по внесению изменений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конфигурацию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СЗИ;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Приказ об утверждении политики в отношении обработки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5438"/>
            <a:ext cx="4041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Список ЛНА, которые проверяет РКН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31540" y="1233550"/>
            <a:ext cx="67371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 правила обработки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№2 правила рассмотрения запросов субъектов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№3 правила осуществления внутреннего контроля;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№4 план внутреннего контроля обработки и защиты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№5 план мероприятий по защите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№6 инструкция о порядке взаимодействия с Роскомнадзор;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№7 инструкция пользователя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№8 положение по защите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обрабатываемых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№9 инструкция по идентификации и аутентификации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№10 инструкция по управлению доступом 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№11 инструкция по защите машинных носителей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№12 инструкция по управлению событиями ИБ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№13 инструкция по антивирусной защите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№14 инструкция по контролю (анализу) защищенности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№15 инструкция по защите технических средств;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№16 технологический процесс обработки и защиты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№17 порядок доступа в помещения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Приложение №18 порядок по управлению изменениями в конфигурации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СЗПДн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25438"/>
            <a:ext cx="4041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82828">
                    <a:alpha val="100000"/>
                  </a:srgbClr>
                </a:solidFill>
                <a:latin typeface="+mj-lt"/>
                <a:ea typeface="Inter Bold" pitchFamily="34" charset="-122"/>
                <a:cs typeface="Inter Bold" pitchFamily="34" charset="-120"/>
              </a:rPr>
              <a:t>Список ЛНА, которые проверяет РКН</a:t>
            </a:r>
            <a:endParaRPr lang="ru-RU" sz="1600" dirty="0">
              <a:solidFill>
                <a:srgbClr val="282828">
                  <a:alpha val="100000"/>
                </a:srgbClr>
              </a:solidFill>
              <a:latin typeface="+mj-lt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5482022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solidFill>
                  <a:srgbClr val="292929"/>
                </a:solidFill>
              </a:rPr>
              <a:t>Шаблонов в открытом доступе нет, только рекомендации на сайте Роскомнадзора</a:t>
            </a:r>
            <a:r>
              <a:rPr lang="ru-RU" sz="1200" b="0" dirty="0" smtClean="0">
                <a:solidFill>
                  <a:srgbClr val="292929"/>
                </a:solidFill>
              </a:rPr>
              <a:t>.</a:t>
            </a:r>
            <a:endParaRPr lang="ru-RU" sz="1200" b="0" dirty="0" smtClean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76250" y="2458019"/>
            <a:ext cx="3484171" cy="38362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554188" y="2458019"/>
            <a:ext cx="3520477" cy="383628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295400" y="6072006"/>
            <a:ext cx="432284" cy="44460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804248" y="6072006"/>
            <a:ext cx="446503" cy="444603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431540" y="1305558"/>
            <a:ext cx="4929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Политику рекомендуется включить следующие структурные компоненты:</a:t>
            </a:r>
            <a:endParaRPr lang="en-US" sz="1300" dirty="0"/>
          </a:p>
        </p:txBody>
      </p:sp>
      <p:sp>
        <p:nvSpPr>
          <p:cNvPr id="14" name="Text 2"/>
          <p:cNvSpPr/>
          <p:nvPr/>
        </p:nvSpPr>
        <p:spPr>
          <a:xfrm>
            <a:off x="585788" y="2673970"/>
            <a:ext cx="2366032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Общие положения</a:t>
            </a:r>
            <a:endParaRPr lang="en-US" sz="1300" dirty="0"/>
          </a:p>
        </p:txBody>
      </p:sp>
      <p:sp>
        <p:nvSpPr>
          <p:cNvPr id="15" name="Text 3"/>
          <p:cNvSpPr/>
          <p:nvPr/>
        </p:nvSpPr>
        <p:spPr>
          <a:xfrm>
            <a:off x="4690753" y="2673969"/>
            <a:ext cx="3036249" cy="495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Цели </a:t>
            </a:r>
            <a:r>
              <a:rPr lang="en-US" sz="13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сбора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данных</a:t>
            </a:r>
            <a:endParaRPr lang="en-US" sz="1300" dirty="0"/>
          </a:p>
        </p:txBody>
      </p:sp>
      <p:sp>
        <p:nvSpPr>
          <p:cNvPr id="21" name="Text 9"/>
          <p:cNvSpPr/>
          <p:nvPr/>
        </p:nvSpPr>
        <p:spPr>
          <a:xfrm>
            <a:off x="4762005" y="3169384"/>
            <a:ext cx="3007859" cy="2839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Перечислите все Цели сбора данных .</a:t>
            </a:r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Придерживайтесь правила: Цель должна быть сформулирована коротко, четко и понятно. Нельзя объединять все цели сбора данных в одну цель! </a:t>
            </a:r>
          </a:p>
          <a:p>
            <a:endParaRPr lang="ru-RU" sz="110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</p:txBody>
      </p:sp>
      <p:sp>
        <p:nvSpPr>
          <p:cNvPr id="22" name="Text 10"/>
          <p:cNvSpPr/>
          <p:nvPr/>
        </p:nvSpPr>
        <p:spPr>
          <a:xfrm>
            <a:off x="585788" y="2985191"/>
            <a:ext cx="3160878" cy="2642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60"/>
              </a:lnSpc>
            </a:pP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указанном 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разделе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рекомендуется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описать 
назначение Политики, а 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также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включить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основные понятия,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используемые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ней (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обработка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данных, оператор,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субъект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 данных, 
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конфиденциальность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данных и т.д.), 
перечислить основные 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права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и 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обязанности оператора 
и субъекта (ов) </a:t>
            </a:r>
            <a:r>
              <a:rPr lang="en-US" sz="1100" b="0" dirty="0" err="1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персональных</a:t>
            </a:r>
            <a:r>
              <a:rPr lang="en-US" sz="1100" b="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 </a:t>
            </a:r>
            <a:r>
              <a:rPr lang="en-US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данных</a:t>
            </a:r>
            <a:r>
              <a:rPr lang="en-US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.</a:t>
            </a:r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pPr>
              <a:lnSpc>
                <a:spcPts val="1260"/>
              </a:lnSpc>
            </a:pPr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pPr>
              <a:lnSpc>
                <a:spcPts val="1260"/>
              </a:lnSpc>
            </a:pP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Обязательно укажите название юридического лица/ИП/</a:t>
            </a:r>
            <a:r>
              <a:rPr lang="ru-RU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Самозанятый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/</a:t>
            </a:r>
            <a:r>
              <a:rPr lang="ru-RU" sz="1100" b="0" dirty="0" err="1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ФизЛицо</a:t>
            </a:r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, которому эта политика принадлежит!</a:t>
            </a:r>
          </a:p>
          <a:p>
            <a:pPr>
              <a:lnSpc>
                <a:spcPts val="1260"/>
              </a:lnSpc>
            </a:pPr>
            <a:endParaRPr lang="en-US" sz="1100" dirty="0"/>
          </a:p>
        </p:txBody>
      </p:sp>
      <p:sp>
        <p:nvSpPr>
          <p:cNvPr id="23" name="Text 11"/>
          <p:cNvSpPr/>
          <p:nvPr/>
        </p:nvSpPr>
        <p:spPr>
          <a:xfrm>
            <a:off x="1450467" y="6206423"/>
            <a:ext cx="169205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1</a:t>
            </a:r>
            <a:endParaRPr lang="en-US" sz="1300" dirty="0"/>
          </a:p>
        </p:txBody>
      </p:sp>
      <p:sp>
        <p:nvSpPr>
          <p:cNvPr id="24" name="Text 12"/>
          <p:cNvSpPr/>
          <p:nvPr/>
        </p:nvSpPr>
        <p:spPr>
          <a:xfrm>
            <a:off x="6985625" y="6206423"/>
            <a:ext cx="142659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2</a:t>
            </a:r>
            <a:endParaRPr lang="en-US" sz="1300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904510" y="2458019"/>
            <a:ext cx="3763241" cy="3836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416317" y="6072006"/>
            <a:ext cx="427522" cy="444603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467544" y="1125538"/>
            <a:ext cx="4929188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В Политику рекомендуется включить следующие структурные компоненты:</a:t>
            </a:r>
            <a:endParaRPr lang="en-US" sz="1300" dirty="0"/>
          </a:p>
        </p:txBody>
      </p:sp>
      <p:sp>
        <p:nvSpPr>
          <p:cNvPr id="17" name="Text 5"/>
          <p:cNvSpPr/>
          <p:nvPr/>
        </p:nvSpPr>
        <p:spPr>
          <a:xfrm>
            <a:off x="5072063" y="2673969"/>
            <a:ext cx="3248025" cy="53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Объем и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категории</a:t>
            </a:r>
            <a:r>
              <a:rPr lang="ru-RU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обрабатываемых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
персональных данных</a:t>
            </a:r>
            <a:endParaRPr lang="en-US" sz="1300" dirty="0"/>
          </a:p>
        </p:txBody>
      </p:sp>
      <p:sp>
        <p:nvSpPr>
          <p:cNvPr id="19" name="Text 7"/>
          <p:cNvSpPr/>
          <p:nvPr/>
        </p:nvSpPr>
        <p:spPr>
          <a:xfrm>
            <a:off x="5076056" y="3249774"/>
            <a:ext cx="3500438" cy="1829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Необходимо обеспечить соответствие объема обрабатываемых персональных данных изначально определенным целям обработки. В рамках каждой из категорий субъектов и применительно к конкретным целям рекомендуется перечислить все обрабатываемые оператором персональные данные, а также отдельно описать все случаи обработки специальных категорий персональных данных.</a:t>
            </a:r>
            <a:endParaRPr lang="en-US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Допускается не указывать категории в Политике, но предоставлять информацию по первому требованию</a:t>
            </a:r>
            <a:endParaRPr lang="en-US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endParaRPr lang="en-US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Примечание:  к категориям персональных данных относятся: ФИО, паспортные данные, дата рождения и прочее. Более полный список категорий вы можете посмотреть на сайте Роскомнадзора в Форме уведомления в Роскомнадзор</a:t>
            </a:r>
          </a:p>
        </p:txBody>
      </p:sp>
      <p:sp>
        <p:nvSpPr>
          <p:cNvPr id="26" name="Text 14"/>
          <p:cNvSpPr/>
          <p:nvPr/>
        </p:nvSpPr>
        <p:spPr>
          <a:xfrm>
            <a:off x="7560333" y="6167278"/>
            <a:ext cx="144016" cy="24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>
                <a:solidFill>
                  <a:srgbClr val="FFFFFF"/>
                </a:solidFill>
                <a:ea typeface="Calibri Bold" pitchFamily="34" charset="-122"/>
                <a:cs typeface="Calibri Bold" pitchFamily="34" charset="-120"/>
              </a:rPr>
              <a:t>4</a:t>
            </a:r>
            <a:endParaRPr lang="en-US" sz="1300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66725" y="2458019"/>
            <a:ext cx="4069649" cy="3836288"/>
          </a:xfrm>
          <a:prstGeom prst="rect">
            <a:avLst/>
          </a:prstGeom>
        </p:spPr>
      </p:pic>
      <p:sp>
        <p:nvSpPr>
          <p:cNvPr id="29" name="Text 4"/>
          <p:cNvSpPr/>
          <p:nvPr/>
        </p:nvSpPr>
        <p:spPr>
          <a:xfrm>
            <a:off x="576263" y="2673969"/>
            <a:ext cx="3589136" cy="743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Правовые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основания</a:t>
            </a:r>
            <a:r>
              <a:rPr lang="ru-RU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обработки</a:t>
            </a:r>
            <a:r>
              <a:rPr lang="en-US" sz="13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</a:t>
            </a:r>
            <a:r>
              <a:rPr lang="en-US" sz="13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3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данных</a:t>
            </a:r>
            <a:endParaRPr lang="en-US" sz="1300" dirty="0"/>
          </a:p>
        </p:txBody>
      </p:sp>
      <p:sp>
        <p:nvSpPr>
          <p:cNvPr id="30" name="Text 8"/>
          <p:cNvSpPr/>
          <p:nvPr/>
        </p:nvSpPr>
        <p:spPr>
          <a:xfrm>
            <a:off x="575556" y="3249774"/>
            <a:ext cx="3520492" cy="1829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Обработка персональных данных требует законного основания, которое определяется согласно совокупности правовых документов и нормативных актов, соблюдение которых является обязательным для оператора при проведении такой обработки.</a:t>
            </a:r>
            <a:endParaRPr lang="en-US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endParaRPr lang="ru-RU" sz="1100" b="0" dirty="0" smtClean="0">
              <a:solidFill>
                <a:srgbClr val="373737"/>
              </a:solidFill>
              <a:ea typeface="Calibri Regular" pitchFamily="34" charset="-122"/>
              <a:cs typeface="Calibri Regular" pitchFamily="34" charset="-120"/>
            </a:endParaRPr>
          </a:p>
          <a:p>
            <a:r>
              <a:rPr lang="ru-RU" sz="1100" b="0" dirty="0" smtClean="0">
                <a:solidFill>
                  <a:srgbClr val="373737"/>
                </a:solidFill>
                <a:ea typeface="Calibri Regular" pitchFamily="34" charset="-122"/>
                <a:cs typeface="Calibri Regular" pitchFamily="34" charset="-120"/>
              </a:rPr>
              <a:t>Примечание: 152 ФЗ О защите персональных данных не является правовым основанием</a:t>
            </a:r>
          </a:p>
          <a:p>
            <a:pPr>
              <a:lnSpc>
                <a:spcPts val="1260"/>
              </a:lnSpc>
            </a:pPr>
            <a:endParaRPr lang="en-US" sz="1100" dirty="0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919353" y="6078357"/>
            <a:ext cx="448291" cy="444603"/>
          </a:xfrm>
          <a:prstGeom prst="rect">
            <a:avLst/>
          </a:prstGeom>
          <a:noFill/>
          <a:ln/>
        </p:spPr>
      </p:pic>
      <p:sp>
        <p:nvSpPr>
          <p:cNvPr id="33" name="Text 14"/>
          <p:cNvSpPr/>
          <p:nvPr/>
        </p:nvSpPr>
        <p:spPr>
          <a:xfrm>
            <a:off x="1079612" y="6202102"/>
            <a:ext cx="144016" cy="219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4"/>
              </a:lnSpc>
            </a:pPr>
            <a:r>
              <a:rPr lang="en-US" sz="1300" dirty="0" smtClean="0">
                <a:solidFill>
                  <a:srgbClr val="F8F8F8"/>
                </a:solidFill>
              </a:rPr>
              <a:t>3</a:t>
            </a:r>
            <a:endParaRPr lang="en-US" sz="1300" dirty="0">
              <a:solidFill>
                <a:srgbClr val="F8F8F8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9514"/>
            <a:ext cx="6336704" cy="112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69654"/>
            <a:ext cx="6408712" cy="199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636" y="4329894"/>
            <a:ext cx="6372708" cy="246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0"/>
          <p:cNvSpPr/>
          <p:nvPr/>
        </p:nvSpPr>
        <p:spPr>
          <a:xfrm>
            <a:off x="2591780" y="153430"/>
            <a:ext cx="5940660" cy="927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Как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создать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политику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по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endParaRPr lang="ru-RU" sz="1600" dirty="0" smtClean="0">
              <a:solidFill>
                <a:srgbClr val="373737"/>
              </a:solidFill>
              <a:ea typeface="Calibri Bold" pitchFamily="34" charset="-122"/>
              <a:cs typeface="Calibri Bold" pitchFamily="34" charset="-120"/>
            </a:endParaRPr>
          </a:p>
          <a:p>
            <a:pPr>
              <a:lnSpc>
                <a:spcPts val="2940"/>
              </a:lnSpc>
            </a:pPr>
            <a:r>
              <a:rPr lang="en-US" sz="1600" dirty="0" err="1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Обработке</a:t>
            </a:r>
            <a:r>
              <a:rPr lang="en-US" sz="1600" dirty="0" smtClean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 </a:t>
            </a:r>
            <a:r>
              <a:rPr lang="en-US" sz="1600" dirty="0">
                <a:solidFill>
                  <a:srgbClr val="373737"/>
                </a:solidFill>
                <a:ea typeface="Calibri Bold" pitchFamily="34" charset="-122"/>
                <a:cs typeface="Calibri Bold" pitchFamily="34" charset="-120"/>
              </a:rPr>
              <a:t>персональных данных</a:t>
            </a:r>
            <a:endParaRPr lang="en-US" sz="1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3430"/>
            <a:ext cx="1332148" cy="5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714947</TotalTime>
  <Words>1999</Words>
  <Application>Microsoft Office PowerPoint</Application>
  <PresentationFormat>Произвольный</PresentationFormat>
  <Paragraphs>225</Paragraphs>
  <Slides>26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914_шаблон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Пример нарушения</vt:lpstr>
      <vt:lpstr>Слайд 24</vt:lpstr>
      <vt:lpstr>Слайд 25</vt:lpstr>
      <vt:lpstr>Слайд 26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sawukova_nv</cp:lastModifiedBy>
  <cp:revision>1844</cp:revision>
  <dcterms:created xsi:type="dcterms:W3CDTF">2009-12-11T10:55:42Z</dcterms:created>
  <dcterms:modified xsi:type="dcterms:W3CDTF">2023-09-11T14:49:37Z</dcterms:modified>
</cp:coreProperties>
</file>