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35"/>
  </p:notesMasterIdLst>
  <p:sldIdLst>
    <p:sldId id="289" r:id="rId2"/>
    <p:sldId id="315" r:id="rId3"/>
    <p:sldId id="316" r:id="rId4"/>
    <p:sldId id="317" r:id="rId5"/>
    <p:sldId id="319" r:id="rId6"/>
    <p:sldId id="321" r:id="rId7"/>
    <p:sldId id="326" r:id="rId8"/>
    <p:sldId id="323" r:id="rId9"/>
    <p:sldId id="327" r:id="rId10"/>
    <p:sldId id="329" r:id="rId11"/>
    <p:sldId id="335" r:id="rId12"/>
    <p:sldId id="337" r:id="rId13"/>
    <p:sldId id="339" r:id="rId14"/>
    <p:sldId id="340" r:id="rId15"/>
    <p:sldId id="341" r:id="rId16"/>
    <p:sldId id="343" r:id="rId17"/>
    <p:sldId id="344" r:id="rId18"/>
    <p:sldId id="345" r:id="rId19"/>
    <p:sldId id="346" r:id="rId20"/>
    <p:sldId id="330" r:id="rId21"/>
    <p:sldId id="331" r:id="rId22"/>
    <p:sldId id="332" r:id="rId23"/>
    <p:sldId id="333" r:id="rId24"/>
    <p:sldId id="348" r:id="rId25"/>
    <p:sldId id="349" r:id="rId26"/>
    <p:sldId id="350" r:id="rId27"/>
    <p:sldId id="351" r:id="rId28"/>
    <p:sldId id="352" r:id="rId29"/>
    <p:sldId id="353" r:id="rId30"/>
    <p:sldId id="354" r:id="rId31"/>
    <p:sldId id="355" r:id="rId32"/>
    <p:sldId id="356" r:id="rId33"/>
    <p:sldId id="358" r:id="rId34"/>
  </p:sldIdLst>
  <p:sldSz cx="12192000" cy="6858000"/>
  <p:notesSz cx="6797675" cy="9928225"/>
  <p:embeddedFontLst>
    <p:embeddedFont>
      <p:font typeface="DIN Pro Cond Medium" charset="-52"/>
      <p:regular r:id="rId36"/>
      <p:bold r:id="rId37"/>
      <p:italic r:id="rId38"/>
    </p:embeddedFont>
    <p:embeddedFont>
      <p:font typeface="Calibri" pitchFamily="34" charset="0"/>
      <p:regular r:id="rId39"/>
      <p:bold r:id="rId40"/>
      <p:italic r:id="rId41"/>
      <p:boldItalic r:id="rId42"/>
    </p:embeddedFont>
    <p:embeddedFont>
      <p:font typeface="DIN Pro Black" charset="0"/>
      <p:bold r:id="rId43"/>
      <p:italic r:id="rId44"/>
      <p:boldItalic r:id="rId4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15" userDrawn="1">
          <p15:clr>
            <a:srgbClr val="A4A3A4"/>
          </p15:clr>
        </p15:guide>
        <p15:guide id="2" pos="701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48" autoAdjust="0"/>
    <p:restoredTop sz="93901" autoAdjust="0"/>
  </p:normalViewPr>
  <p:slideViewPr>
    <p:cSldViewPr snapToGrid="0">
      <p:cViewPr varScale="1">
        <p:scale>
          <a:sx n="110" d="100"/>
          <a:sy n="110" d="100"/>
        </p:scale>
        <p:origin x="-348" y="-78"/>
      </p:cViewPr>
      <p:guideLst>
        <p:guide orient="horz" pos="2115"/>
        <p:guide pos="701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2946400" cy="498007"/>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49688" y="1"/>
            <a:ext cx="2946400" cy="498007"/>
          </a:xfrm>
          <a:prstGeom prst="rect">
            <a:avLst/>
          </a:prstGeom>
        </p:spPr>
        <p:txBody>
          <a:bodyPr vert="horz" lIns="91440" tIns="45720" rIns="91440" bIns="45720" rtlCol="0"/>
          <a:lstStyle>
            <a:lvl1pPr algn="r">
              <a:defRPr sz="1200"/>
            </a:lvl1pPr>
          </a:lstStyle>
          <a:p>
            <a:fld id="{501FE876-C306-402F-977F-3B968FB0A281}" type="datetimeFigureOut">
              <a:rPr lang="ru-RU" smtClean="0"/>
              <a:t>05.09.2023</a:t>
            </a:fld>
            <a:endParaRPr lang="ru-RU"/>
          </a:p>
        </p:txBody>
      </p:sp>
      <p:sp>
        <p:nvSpPr>
          <p:cNvPr id="4" name="Образ слайда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450" y="4777361"/>
            <a:ext cx="5438775" cy="3910636"/>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30218"/>
            <a:ext cx="2946400" cy="49800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49688" y="9430218"/>
            <a:ext cx="2946400" cy="498007"/>
          </a:xfrm>
          <a:prstGeom prst="rect">
            <a:avLst/>
          </a:prstGeom>
        </p:spPr>
        <p:txBody>
          <a:bodyPr vert="horz" lIns="91440" tIns="45720" rIns="91440" bIns="45720" rtlCol="0" anchor="b"/>
          <a:lstStyle>
            <a:lvl1pPr algn="r">
              <a:defRPr sz="1200"/>
            </a:lvl1pPr>
          </a:lstStyle>
          <a:p>
            <a:fld id="{D0637575-A112-4068-809F-CE292771967C}" type="slidenum">
              <a:rPr lang="ru-RU" smtClean="0"/>
              <a:t>‹#›</a:t>
            </a:fld>
            <a:endParaRPr lang="ru-RU"/>
          </a:p>
        </p:txBody>
      </p:sp>
    </p:spTree>
    <p:extLst>
      <p:ext uri="{BB962C8B-B14F-4D97-AF65-F5344CB8AC3E}">
        <p14:creationId xmlns:p14="http://schemas.microsoft.com/office/powerpoint/2010/main" val="239984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4_Титульный слайд">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xmlns="" id="{D144F418-A535-48A6-A339-61FAD0B553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62176"/>
            <a:ext cx="12192000" cy="2486057"/>
          </a:xfrm>
          <a:prstGeom prst="rect">
            <a:avLst/>
          </a:prstGeom>
        </p:spPr>
      </p:pic>
      <p:sp>
        <p:nvSpPr>
          <p:cNvPr id="7" name="Прямоугольник 6">
            <a:extLst>
              <a:ext uri="{FF2B5EF4-FFF2-40B4-BE49-F238E27FC236}">
                <a16:creationId xmlns:a16="http://schemas.microsoft.com/office/drawing/2014/main" xmlns="" id="{B0CBC823-B82D-43B3-9F93-6330F9EAEA3A}"/>
              </a:ext>
            </a:extLst>
          </p:cNvPr>
          <p:cNvSpPr/>
          <p:nvPr/>
        </p:nvSpPr>
        <p:spPr>
          <a:xfrm>
            <a:off x="0" y="4362176"/>
            <a:ext cx="12192000" cy="2495825"/>
          </a:xfrm>
          <a:prstGeom prst="rect">
            <a:avLst/>
          </a:prstGeom>
          <a:solidFill>
            <a:srgbClr val="002E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79"/>
          </a:p>
        </p:txBody>
      </p:sp>
      <p:sp>
        <p:nvSpPr>
          <p:cNvPr id="2" name="Title 1"/>
          <p:cNvSpPr>
            <a:spLocks noGrp="1"/>
          </p:cNvSpPr>
          <p:nvPr>
            <p:ph type="ctrTitle"/>
          </p:nvPr>
        </p:nvSpPr>
        <p:spPr>
          <a:xfrm>
            <a:off x="914400" y="2822250"/>
            <a:ext cx="10363200" cy="1452996"/>
          </a:xfrm>
        </p:spPr>
        <p:txBody>
          <a:bodyPr anchor="ctr">
            <a:normAutofit/>
          </a:bodyPr>
          <a:lstStyle>
            <a:lvl1pPr algn="ctr">
              <a:defRPr sz="3877">
                <a:solidFill>
                  <a:schemeClr val="bg2">
                    <a:lumMod val="10000"/>
                  </a:schemeClr>
                </a:solidFill>
              </a:defRPr>
            </a:lvl1pPr>
          </a:lstStyle>
          <a:p>
            <a:r>
              <a:rPr lang="ru-RU"/>
              <a:t>Образец заголовка</a:t>
            </a:r>
            <a:endParaRPr lang="en-US" dirty="0"/>
          </a:p>
        </p:txBody>
      </p:sp>
      <p:sp>
        <p:nvSpPr>
          <p:cNvPr id="3" name="Subtitle 2"/>
          <p:cNvSpPr>
            <a:spLocks noGrp="1"/>
          </p:cNvSpPr>
          <p:nvPr>
            <p:ph type="subTitle" idx="1" hasCustomPrompt="1"/>
          </p:nvPr>
        </p:nvSpPr>
        <p:spPr>
          <a:xfrm>
            <a:off x="1524001" y="4655937"/>
            <a:ext cx="9144000" cy="1158677"/>
          </a:xfrm>
        </p:spPr>
        <p:txBody>
          <a:bodyPr>
            <a:normAutofit/>
          </a:bodyPr>
          <a:lstStyle>
            <a:lvl1pPr marL="0" indent="0" algn="ctr">
              <a:buNone/>
              <a:defRPr sz="2216">
                <a:solidFill>
                  <a:schemeClr val="bg1"/>
                </a:solidFill>
              </a:defRPr>
            </a:lvl1pPr>
            <a:lvl2pPr marL="657955" indent="0" algn="ctr">
              <a:buNone/>
              <a:defRPr sz="2878"/>
            </a:lvl2pPr>
            <a:lvl3pPr marL="1315911" indent="0" algn="ctr">
              <a:buNone/>
              <a:defRPr sz="2590"/>
            </a:lvl3pPr>
            <a:lvl4pPr marL="1973865" indent="0" algn="ctr">
              <a:buNone/>
              <a:defRPr sz="2302"/>
            </a:lvl4pPr>
            <a:lvl5pPr marL="2631820" indent="0" algn="ctr">
              <a:buNone/>
              <a:defRPr sz="2302"/>
            </a:lvl5pPr>
            <a:lvl6pPr marL="3289776" indent="0" algn="ctr">
              <a:buNone/>
              <a:defRPr sz="2302"/>
            </a:lvl6pPr>
            <a:lvl7pPr marL="3947732" indent="0" algn="ctr">
              <a:buNone/>
              <a:defRPr sz="2302"/>
            </a:lvl7pPr>
            <a:lvl8pPr marL="4605687" indent="0" algn="ctr">
              <a:buNone/>
              <a:defRPr sz="2302"/>
            </a:lvl8pPr>
            <a:lvl9pPr marL="5263641" indent="0" algn="ctr">
              <a:buNone/>
              <a:defRPr sz="2302"/>
            </a:lvl9pPr>
          </a:lstStyle>
          <a:p>
            <a:r>
              <a:rPr lang="ru-RU" dirty="0"/>
              <a:t>Имя Отчество Фамилия</a:t>
            </a:r>
          </a:p>
          <a:p>
            <a:r>
              <a:rPr lang="ru-RU" dirty="0"/>
              <a:t>Должность</a:t>
            </a:r>
            <a:endParaRPr lang="en-US" dirty="0"/>
          </a:p>
        </p:txBody>
      </p:sp>
      <p:sp>
        <p:nvSpPr>
          <p:cNvPr id="123" name="Текст 3">
            <a:extLst>
              <a:ext uri="{FF2B5EF4-FFF2-40B4-BE49-F238E27FC236}">
                <a16:creationId xmlns:a16="http://schemas.microsoft.com/office/drawing/2014/main" xmlns="" id="{71611C9E-E969-4828-A6FB-099BE1704210}"/>
              </a:ext>
            </a:extLst>
          </p:cNvPr>
          <p:cNvSpPr>
            <a:spLocks noGrp="1"/>
          </p:cNvSpPr>
          <p:nvPr>
            <p:ph type="body" sz="half" idx="2" hasCustomPrompt="1"/>
          </p:nvPr>
        </p:nvSpPr>
        <p:spPr>
          <a:xfrm>
            <a:off x="4510555" y="6446418"/>
            <a:ext cx="3170892" cy="183063"/>
          </a:xfrm>
        </p:spPr>
        <p:txBody>
          <a:bodyPr/>
          <a:lstStyle>
            <a:lvl1pPr marL="0" indent="0" algn="ctr">
              <a:buNone/>
              <a:defRPr sz="1477">
                <a:solidFill>
                  <a:schemeClr val="bg1"/>
                </a:solidFill>
                <a:latin typeface="+mn-lt"/>
              </a:defRPr>
            </a:lvl1pPr>
            <a:lvl2pPr marL="422037" indent="0">
              <a:buNone/>
              <a:defRPr sz="1292"/>
            </a:lvl2pPr>
            <a:lvl3pPr marL="844073" indent="0">
              <a:buNone/>
              <a:defRPr sz="1108"/>
            </a:lvl3pPr>
            <a:lvl4pPr marL="1266110" indent="0">
              <a:buNone/>
              <a:defRPr sz="923"/>
            </a:lvl4pPr>
            <a:lvl5pPr marL="1688147" indent="0">
              <a:buNone/>
              <a:defRPr sz="923"/>
            </a:lvl5pPr>
            <a:lvl6pPr marL="2110184" indent="0">
              <a:buNone/>
              <a:defRPr sz="923"/>
            </a:lvl6pPr>
            <a:lvl7pPr marL="2532220" indent="0">
              <a:buNone/>
              <a:defRPr sz="923"/>
            </a:lvl7pPr>
            <a:lvl8pPr marL="2954257" indent="0">
              <a:buNone/>
              <a:defRPr sz="923"/>
            </a:lvl8pPr>
            <a:lvl9pPr marL="3376293" indent="0">
              <a:buNone/>
              <a:defRPr sz="923"/>
            </a:lvl9pPr>
          </a:lstStyle>
          <a:p>
            <a:pPr lvl="0"/>
            <a:r>
              <a:rPr lang="ru-RU" dirty="0"/>
              <a:t>2021 г.</a:t>
            </a:r>
          </a:p>
        </p:txBody>
      </p:sp>
      <p:sp>
        <p:nvSpPr>
          <p:cNvPr id="157" name="Прямоугольник 156">
            <a:extLst>
              <a:ext uri="{FF2B5EF4-FFF2-40B4-BE49-F238E27FC236}">
                <a16:creationId xmlns:a16="http://schemas.microsoft.com/office/drawing/2014/main" xmlns="" id="{46BEE894-F66A-4E44-B18E-3B1D3C6629FA}"/>
              </a:ext>
            </a:extLst>
          </p:cNvPr>
          <p:cNvSpPr/>
          <p:nvPr/>
        </p:nvSpPr>
        <p:spPr>
          <a:xfrm>
            <a:off x="0" y="2"/>
            <a:ext cx="12192000" cy="2278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31" spc="184" baseline="0"/>
              <a:t>ФЕДЕРАЛЬНАЯ СЛУЖБА ПО НАДЗОРУ В СФЕРЕ СВЯЗИ, ИНФОРМАЦИОННЫХ ТЕХНОЛОГИЙ И МАССОВЫХ КОММУНИКАЦИЙ</a:t>
            </a:r>
            <a:endParaRPr lang="ru-RU" sz="831" spc="184" baseline="0" dirty="0"/>
          </a:p>
        </p:txBody>
      </p:sp>
      <p:cxnSp>
        <p:nvCxnSpPr>
          <p:cNvPr id="11" name="Прямая соединительная линия 10">
            <a:extLst>
              <a:ext uri="{FF2B5EF4-FFF2-40B4-BE49-F238E27FC236}">
                <a16:creationId xmlns:a16="http://schemas.microsoft.com/office/drawing/2014/main" xmlns="" id="{B4C9D585-E218-400A-B79E-BC598D3C6BF3}"/>
              </a:ext>
            </a:extLst>
          </p:cNvPr>
          <p:cNvCxnSpPr/>
          <p:nvPr/>
        </p:nvCxnSpPr>
        <p:spPr>
          <a:xfrm>
            <a:off x="0" y="260244"/>
            <a:ext cx="12192000" cy="0"/>
          </a:xfrm>
          <a:prstGeom prst="line">
            <a:avLst/>
          </a:prstGeom>
          <a:ln w="3492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a:extLst>
              <a:ext uri="{FF2B5EF4-FFF2-40B4-BE49-F238E27FC236}">
                <a16:creationId xmlns:a16="http://schemas.microsoft.com/office/drawing/2014/main" xmlns="" id="{A8B42C83-EA23-40D8-B485-26468FABDFA1}"/>
              </a:ext>
            </a:extLst>
          </p:cNvPr>
          <p:cNvSpPr/>
          <p:nvPr/>
        </p:nvSpPr>
        <p:spPr>
          <a:xfrm>
            <a:off x="4120762" y="2246525"/>
            <a:ext cx="3950477" cy="38698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16" b="1" cap="none" spc="46" dirty="0">
                <a:ln w="9525" cmpd="sng">
                  <a:noFill/>
                  <a:prstDash val="solid"/>
                </a:ln>
                <a:solidFill>
                  <a:schemeClr val="accent1"/>
                </a:solidFill>
                <a:effectLst/>
                <a:latin typeface="+mj-lt"/>
              </a:rPr>
              <a:t>РОСКОМНАДЗОР</a:t>
            </a:r>
          </a:p>
        </p:txBody>
      </p:sp>
      <p:pic>
        <p:nvPicPr>
          <p:cNvPr id="13" name="Рисунок 12">
            <a:extLst>
              <a:ext uri="{FF2B5EF4-FFF2-40B4-BE49-F238E27FC236}">
                <a16:creationId xmlns:a16="http://schemas.microsoft.com/office/drawing/2014/main" xmlns="" id="{2845744D-D37C-4181-B97C-506D88013F8E}"/>
              </a:ext>
            </a:extLst>
          </p:cNvPr>
          <p:cNvPicPr>
            <a:picLocks/>
          </p:cNvPicPr>
          <p:nvPr/>
        </p:nvPicPr>
        <p:blipFill>
          <a:blip r:embed="rId3" cstate="print">
            <a:extLst>
              <a:ext uri="{BEBA8EAE-BF5A-486C-A8C5-ECC9F3942E4B}">
                <a14:imgProps xmlns:a14="http://schemas.microsoft.com/office/drawing/2010/main">
                  <a14:imgLayer r:embed="rId4">
                    <a14:imgEffect>
                      <a14:saturation sat="66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385228" y="588204"/>
            <a:ext cx="1421545" cy="1575338"/>
          </a:xfrm>
          <a:prstGeom prst="rect">
            <a:avLst/>
          </a:prstGeom>
        </p:spPr>
      </p:pic>
    </p:spTree>
    <p:extLst>
      <p:ext uri="{BB962C8B-B14F-4D97-AF65-F5344CB8AC3E}">
        <p14:creationId xmlns:p14="http://schemas.microsoft.com/office/powerpoint/2010/main" val="144973647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cSld name="2_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580597" y="462157"/>
            <a:ext cx="9581263" cy="692739"/>
          </a:xfrm>
        </p:spPr>
        <p:txBody>
          <a:bodyPr>
            <a:normAutofit/>
          </a:bodyPr>
          <a:lstStyle>
            <a:lvl1pPr>
              <a:defRPr sz="2400">
                <a:solidFill>
                  <a:schemeClr val="accent1"/>
                </a:solidFill>
              </a:defRPr>
            </a:lvl1pPr>
          </a:lstStyle>
          <a:p>
            <a:r>
              <a:rPr lang="ru-RU"/>
              <a:t>Образец заголовка</a:t>
            </a:r>
            <a:endParaRPr lang="en-US" dirty="0"/>
          </a:p>
        </p:txBody>
      </p:sp>
      <p:sp>
        <p:nvSpPr>
          <p:cNvPr id="3" name="Content Placeholder 2"/>
          <p:cNvSpPr>
            <a:spLocks noGrp="1"/>
          </p:cNvSpPr>
          <p:nvPr>
            <p:ph idx="1"/>
          </p:nvPr>
        </p:nvSpPr>
        <p:spPr>
          <a:xfrm>
            <a:off x="580598" y="1382574"/>
            <a:ext cx="11025898" cy="5005843"/>
          </a:xfrm>
        </p:spPr>
        <p:txBody>
          <a:bodyPr>
            <a:normAutofit/>
          </a:bodyPr>
          <a:lstStyle>
            <a:lvl1pPr>
              <a:defRPr sz="1292"/>
            </a:lvl1pPr>
            <a:lvl2pPr>
              <a:defRPr sz="1108"/>
            </a:lvl2pPr>
            <a:lvl3pPr>
              <a:defRPr sz="1016"/>
            </a:lvl3pPr>
          </a:lstStyle>
          <a:p>
            <a:pPr lvl="0"/>
            <a:r>
              <a:rPr lang="ru-RU"/>
              <a:t>Образец текста</a:t>
            </a:r>
          </a:p>
          <a:p>
            <a:pPr lvl="1"/>
            <a:r>
              <a:rPr lang="ru-RU"/>
              <a:t>Второй уровень</a:t>
            </a:r>
          </a:p>
          <a:p>
            <a:pPr lvl="2"/>
            <a:r>
              <a:rPr lang="ru-RU"/>
              <a:t>Третий уровень</a:t>
            </a:r>
          </a:p>
        </p:txBody>
      </p:sp>
      <p:sp>
        <p:nvSpPr>
          <p:cNvPr id="5" name="Footer Placeholder 4"/>
          <p:cNvSpPr>
            <a:spLocks noGrp="1"/>
          </p:cNvSpPr>
          <p:nvPr>
            <p:ph type="ftr" sz="quarter" idx="11"/>
          </p:nvPr>
        </p:nvSpPr>
        <p:spPr>
          <a:xfrm>
            <a:off x="580599" y="6464303"/>
            <a:ext cx="8282696" cy="365125"/>
          </a:xfrm>
        </p:spPr>
        <p:txBody>
          <a:bodyPr lIns="0" rIns="0"/>
          <a:lstStyle>
            <a:lvl1pPr algn="l">
              <a:lnSpc>
                <a:spcPct val="80000"/>
              </a:lnSpc>
              <a:defRPr sz="739"/>
            </a:lvl1pPr>
          </a:lstStyle>
          <a:p>
            <a:endParaRPr lang="ru-RU"/>
          </a:p>
        </p:txBody>
      </p:sp>
      <p:sp>
        <p:nvSpPr>
          <p:cNvPr id="6" name="Slide Number Placeholder 5"/>
          <p:cNvSpPr>
            <a:spLocks noGrp="1"/>
          </p:cNvSpPr>
          <p:nvPr>
            <p:ph type="sldNum" sz="quarter" idx="12"/>
          </p:nvPr>
        </p:nvSpPr>
        <p:spPr>
          <a:xfrm>
            <a:off x="8863293" y="6464303"/>
            <a:ext cx="2743200" cy="365125"/>
          </a:xfrm>
        </p:spPr>
        <p:txBody>
          <a:bodyPr/>
          <a:lstStyle/>
          <a:p>
            <a:fld id="{5F4265DA-81D6-4092-B6C5-08F21DC4A8F6}" type="slidenum">
              <a:rPr lang="ru-RU" smtClean="0"/>
              <a:t>‹#›</a:t>
            </a:fld>
            <a:endParaRPr lang="ru-RU"/>
          </a:p>
        </p:txBody>
      </p:sp>
      <p:cxnSp>
        <p:nvCxnSpPr>
          <p:cNvPr id="12" name="Прямая соединительная линия 11">
            <a:extLst>
              <a:ext uri="{FF2B5EF4-FFF2-40B4-BE49-F238E27FC236}">
                <a16:creationId xmlns:a16="http://schemas.microsoft.com/office/drawing/2014/main" xmlns="" id="{46E99E5D-EE56-4369-9693-24E89F7973ED}"/>
              </a:ext>
            </a:extLst>
          </p:cNvPr>
          <p:cNvCxnSpPr/>
          <p:nvPr/>
        </p:nvCxnSpPr>
        <p:spPr>
          <a:xfrm>
            <a:off x="580599" y="1173040"/>
            <a:ext cx="11025896" cy="0"/>
          </a:xfrm>
          <a:prstGeom prst="line">
            <a:avLst/>
          </a:prstGeom>
          <a:ln w="12700">
            <a:solidFill>
              <a:schemeClr val="accent1">
                <a:alpha val="20000"/>
              </a:schemeClr>
            </a:solidFill>
          </a:ln>
        </p:spPr>
        <p:style>
          <a:lnRef idx="1">
            <a:schemeClr val="accent1"/>
          </a:lnRef>
          <a:fillRef idx="0">
            <a:schemeClr val="accent1"/>
          </a:fillRef>
          <a:effectRef idx="0">
            <a:schemeClr val="accent1"/>
          </a:effectRef>
          <a:fontRef idx="minor">
            <a:schemeClr val="tx1"/>
          </a:fontRef>
        </p:style>
      </p:cxnSp>
      <p:pic>
        <p:nvPicPr>
          <p:cNvPr id="7" name="Рисунок 6">
            <a:extLst>
              <a:ext uri="{FF2B5EF4-FFF2-40B4-BE49-F238E27FC236}">
                <a16:creationId xmlns:a16="http://schemas.microsoft.com/office/drawing/2014/main" xmlns="" id="{B39D9C52-F397-4DAA-8A7B-6D77E5953635}"/>
              </a:ext>
            </a:extLst>
          </p:cNvPr>
          <p:cNvPicPr>
            <a:picLocks/>
          </p:cNvPicPr>
          <p:nvPr/>
        </p:nvPicPr>
        <p:blipFill>
          <a:blip r:embed="rId2" cstate="print">
            <a:extLst>
              <a:ext uri="{BEBA8EAE-BF5A-486C-A8C5-ECC9F3942E4B}">
                <a14:imgProps xmlns:a14="http://schemas.microsoft.com/office/drawing/2010/main">
                  <a14:imgLayer r:embed="rId3">
                    <a14:imgEffect>
                      <a14:saturation sat="66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0879094" y="291171"/>
            <a:ext cx="727399" cy="806373"/>
          </a:xfrm>
          <a:prstGeom prst="rect">
            <a:avLst/>
          </a:prstGeom>
        </p:spPr>
      </p:pic>
    </p:spTree>
    <p:extLst>
      <p:ext uri="{BB962C8B-B14F-4D97-AF65-F5344CB8AC3E}">
        <p14:creationId xmlns:p14="http://schemas.microsoft.com/office/powerpoint/2010/main" val="72526182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580597" y="81234"/>
            <a:ext cx="9581263" cy="583572"/>
          </a:xfrm>
        </p:spPr>
        <p:txBody>
          <a:bodyPr>
            <a:normAutofit/>
          </a:bodyPr>
          <a:lstStyle>
            <a:lvl1pPr>
              <a:defRPr sz="2216">
                <a:solidFill>
                  <a:schemeClr val="accent1"/>
                </a:solidFill>
              </a:defRPr>
            </a:lvl1pPr>
          </a:lstStyle>
          <a:p>
            <a:r>
              <a:rPr lang="ru-RU"/>
              <a:t>Образец заголовка</a:t>
            </a:r>
            <a:endParaRPr lang="en-US" dirty="0"/>
          </a:p>
        </p:txBody>
      </p:sp>
      <p:sp>
        <p:nvSpPr>
          <p:cNvPr id="3" name="Content Placeholder 2"/>
          <p:cNvSpPr>
            <a:spLocks noGrp="1"/>
          </p:cNvSpPr>
          <p:nvPr>
            <p:ph idx="1"/>
          </p:nvPr>
        </p:nvSpPr>
        <p:spPr>
          <a:xfrm>
            <a:off x="580598" y="740437"/>
            <a:ext cx="11025898" cy="5647981"/>
          </a:xfrm>
        </p:spPr>
        <p:txBody>
          <a:bodyPr>
            <a:normAutofit/>
          </a:bodyPr>
          <a:lstStyle>
            <a:lvl1pPr>
              <a:defRPr sz="1292"/>
            </a:lvl1pPr>
            <a:lvl2pPr>
              <a:defRPr sz="1108"/>
            </a:lvl2pPr>
            <a:lvl3pPr>
              <a:defRPr sz="1016"/>
            </a:lvl3pPr>
          </a:lstStyle>
          <a:p>
            <a:pPr lvl="0"/>
            <a:r>
              <a:rPr lang="ru-RU"/>
              <a:t>Образец текста</a:t>
            </a:r>
          </a:p>
          <a:p>
            <a:pPr lvl="1"/>
            <a:r>
              <a:rPr lang="ru-RU"/>
              <a:t>Второй уровень</a:t>
            </a:r>
          </a:p>
          <a:p>
            <a:pPr lvl="2"/>
            <a:r>
              <a:rPr lang="ru-RU"/>
              <a:t>Третий уровень</a:t>
            </a:r>
          </a:p>
        </p:txBody>
      </p:sp>
      <p:sp>
        <p:nvSpPr>
          <p:cNvPr id="5" name="Footer Placeholder 4"/>
          <p:cNvSpPr>
            <a:spLocks noGrp="1"/>
          </p:cNvSpPr>
          <p:nvPr>
            <p:ph type="ftr" sz="quarter" idx="11"/>
          </p:nvPr>
        </p:nvSpPr>
        <p:spPr>
          <a:xfrm>
            <a:off x="580599" y="6464303"/>
            <a:ext cx="8282696" cy="365125"/>
          </a:xfrm>
        </p:spPr>
        <p:txBody>
          <a:bodyPr lIns="0" rIns="0"/>
          <a:lstStyle>
            <a:lvl1pPr algn="l">
              <a:lnSpc>
                <a:spcPct val="80000"/>
              </a:lnSpc>
              <a:defRPr sz="739"/>
            </a:lvl1pPr>
          </a:lstStyle>
          <a:p>
            <a:endParaRPr lang="ru-RU"/>
          </a:p>
        </p:txBody>
      </p:sp>
      <p:sp>
        <p:nvSpPr>
          <p:cNvPr id="6" name="Slide Number Placeholder 5"/>
          <p:cNvSpPr>
            <a:spLocks noGrp="1"/>
          </p:cNvSpPr>
          <p:nvPr>
            <p:ph type="sldNum" sz="quarter" idx="12"/>
          </p:nvPr>
        </p:nvSpPr>
        <p:spPr>
          <a:xfrm>
            <a:off x="8863293" y="6464303"/>
            <a:ext cx="2743200" cy="365125"/>
          </a:xfrm>
        </p:spPr>
        <p:txBody>
          <a:bodyPr/>
          <a:lstStyle/>
          <a:p>
            <a:fld id="{5F4265DA-81D6-4092-B6C5-08F21DC4A8F6}" type="slidenum">
              <a:rPr lang="ru-RU" smtClean="0"/>
              <a:t>‹#›</a:t>
            </a:fld>
            <a:endParaRPr lang="ru-RU"/>
          </a:p>
        </p:txBody>
      </p:sp>
      <p:cxnSp>
        <p:nvCxnSpPr>
          <p:cNvPr id="12" name="Прямая соединительная линия 11">
            <a:extLst>
              <a:ext uri="{FF2B5EF4-FFF2-40B4-BE49-F238E27FC236}">
                <a16:creationId xmlns:a16="http://schemas.microsoft.com/office/drawing/2014/main" xmlns="" id="{46E99E5D-EE56-4369-9693-24E89F7973ED}"/>
              </a:ext>
            </a:extLst>
          </p:cNvPr>
          <p:cNvCxnSpPr/>
          <p:nvPr/>
        </p:nvCxnSpPr>
        <p:spPr>
          <a:xfrm>
            <a:off x="580599" y="702621"/>
            <a:ext cx="11025896" cy="0"/>
          </a:xfrm>
          <a:prstGeom prst="line">
            <a:avLst/>
          </a:prstGeom>
          <a:ln w="12700">
            <a:solidFill>
              <a:schemeClr val="accent1">
                <a:alpha val="20000"/>
              </a:schemeClr>
            </a:solidFill>
          </a:ln>
        </p:spPr>
        <p:style>
          <a:lnRef idx="1">
            <a:schemeClr val="accent1"/>
          </a:lnRef>
          <a:fillRef idx="0">
            <a:schemeClr val="accent1"/>
          </a:fillRef>
          <a:effectRef idx="0">
            <a:schemeClr val="accent1"/>
          </a:effectRef>
          <a:fontRef idx="minor">
            <a:schemeClr val="tx1"/>
          </a:fontRef>
        </p:style>
      </p:cxnSp>
      <p:pic>
        <p:nvPicPr>
          <p:cNvPr id="7" name="Рисунок 6">
            <a:extLst>
              <a:ext uri="{FF2B5EF4-FFF2-40B4-BE49-F238E27FC236}">
                <a16:creationId xmlns:a16="http://schemas.microsoft.com/office/drawing/2014/main" xmlns="" id="{B39D9C52-F397-4DAA-8A7B-6D77E5953635}"/>
              </a:ext>
            </a:extLst>
          </p:cNvPr>
          <p:cNvPicPr>
            <a:picLocks/>
          </p:cNvPicPr>
          <p:nvPr/>
        </p:nvPicPr>
        <p:blipFill>
          <a:blip r:embed="rId2" cstate="print">
            <a:extLst>
              <a:ext uri="{BEBA8EAE-BF5A-486C-A8C5-ECC9F3942E4B}">
                <a14:imgProps xmlns:a14="http://schemas.microsoft.com/office/drawing/2010/main">
                  <a14:imgLayer r:embed="rId3">
                    <a14:imgEffect>
                      <a14:saturation sat="66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1080304" y="81234"/>
            <a:ext cx="526189" cy="583318"/>
          </a:xfrm>
          <a:prstGeom prst="rect">
            <a:avLst/>
          </a:prstGeom>
        </p:spPr>
      </p:pic>
    </p:spTree>
    <p:extLst>
      <p:ext uri="{BB962C8B-B14F-4D97-AF65-F5344CB8AC3E}">
        <p14:creationId xmlns:p14="http://schemas.microsoft.com/office/powerpoint/2010/main" val="65617016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Заголовок и объект">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312054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Заголовок и объект">
    <p:spTree>
      <p:nvGrpSpPr>
        <p:cNvPr id="1" name=""/>
        <p:cNvGrpSpPr/>
        <p:nvPr/>
      </p:nvGrpSpPr>
      <p:grpSpPr>
        <a:xfrm>
          <a:off x="0" y="0"/>
          <a:ext cx="0" cy="0"/>
          <a:chOff x="0" y="0"/>
          <a:chExt cx="0" cy="0"/>
        </a:xfrm>
      </p:grpSpPr>
      <p:grpSp>
        <p:nvGrpSpPr>
          <p:cNvPr id="102" name="Группа 101">
            <a:extLst>
              <a:ext uri="{FF2B5EF4-FFF2-40B4-BE49-F238E27FC236}">
                <a16:creationId xmlns:a16="http://schemas.microsoft.com/office/drawing/2014/main" xmlns="" id="{2298473D-7EAB-4CEC-95C9-E3B698F6FC68}"/>
              </a:ext>
            </a:extLst>
          </p:cNvPr>
          <p:cNvGrpSpPr/>
          <p:nvPr/>
        </p:nvGrpSpPr>
        <p:grpSpPr>
          <a:xfrm>
            <a:off x="0" y="2"/>
            <a:ext cx="12192000" cy="6857999"/>
            <a:chOff x="0" y="1"/>
            <a:chExt cx="15119350" cy="10691812"/>
          </a:xfrm>
        </p:grpSpPr>
        <p:sp>
          <p:nvSpPr>
            <p:cNvPr id="46" name="Прямоугольник 45">
              <a:extLst>
                <a:ext uri="{FF2B5EF4-FFF2-40B4-BE49-F238E27FC236}">
                  <a16:creationId xmlns:a16="http://schemas.microsoft.com/office/drawing/2014/main" xmlns="" id="{56A13BC1-4094-4836-AAC9-59A6AFB09850}"/>
                </a:ext>
              </a:extLst>
            </p:cNvPr>
            <p:cNvSpPr/>
            <p:nvPr userDrawn="1"/>
          </p:nvSpPr>
          <p:spPr>
            <a:xfrm>
              <a:off x="0" y="1"/>
              <a:ext cx="15119350" cy="1069181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79"/>
            </a:p>
          </p:txBody>
        </p:sp>
        <p:sp>
          <p:nvSpPr>
            <p:cNvPr id="49" name="Прямоугольник 48">
              <a:extLst>
                <a:ext uri="{FF2B5EF4-FFF2-40B4-BE49-F238E27FC236}">
                  <a16:creationId xmlns:a16="http://schemas.microsoft.com/office/drawing/2014/main" xmlns="" id="{E58D5513-5577-4F61-819A-033AE67814D7}"/>
                </a:ext>
              </a:extLst>
            </p:cNvPr>
            <p:cNvSpPr/>
            <p:nvPr userDrawn="1"/>
          </p:nvSpPr>
          <p:spPr>
            <a:xfrm>
              <a:off x="722443" y="715452"/>
              <a:ext cx="13673249" cy="9252122"/>
            </a:xfrm>
            <a:prstGeom prst="rect">
              <a:avLst/>
            </a:prstGeom>
            <a:solidFill>
              <a:schemeClr val="tx1">
                <a:lumMod val="10000"/>
                <a:lumOff val="9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79"/>
            </a:p>
          </p:txBody>
        </p:sp>
        <p:sp>
          <p:nvSpPr>
            <p:cNvPr id="101" name="Прямоугольник 100">
              <a:extLst>
                <a:ext uri="{FF2B5EF4-FFF2-40B4-BE49-F238E27FC236}">
                  <a16:creationId xmlns:a16="http://schemas.microsoft.com/office/drawing/2014/main" xmlns="" id="{5B9CD194-FF3E-4F1E-9D71-2BD87921EB09}"/>
                </a:ext>
              </a:extLst>
            </p:cNvPr>
            <p:cNvSpPr/>
            <p:nvPr userDrawn="1"/>
          </p:nvSpPr>
          <p:spPr>
            <a:xfrm>
              <a:off x="12965229" y="8810"/>
              <a:ext cx="1435333" cy="181234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79"/>
            </a:p>
          </p:txBody>
        </p:sp>
      </p:grpSp>
      <p:sp>
        <p:nvSpPr>
          <p:cNvPr id="5" name="Footer Placeholder 4"/>
          <p:cNvSpPr>
            <a:spLocks noGrp="1"/>
          </p:cNvSpPr>
          <p:nvPr>
            <p:ph type="ftr" sz="quarter" idx="11"/>
          </p:nvPr>
        </p:nvSpPr>
        <p:spPr>
          <a:xfrm>
            <a:off x="579619" y="6444525"/>
            <a:ext cx="8200403" cy="365125"/>
          </a:xfrm>
        </p:spPr>
        <p:txBody>
          <a:bodyPr/>
          <a:lstStyle>
            <a:lvl1pPr algn="l">
              <a:defRPr/>
            </a:lvl1pPr>
          </a:lstStyle>
          <a:p>
            <a:endParaRPr lang="ru-RU"/>
          </a:p>
        </p:txBody>
      </p:sp>
      <p:sp>
        <p:nvSpPr>
          <p:cNvPr id="6" name="Slide Number Placeholder 5"/>
          <p:cNvSpPr>
            <a:spLocks noGrp="1"/>
          </p:cNvSpPr>
          <p:nvPr>
            <p:ph type="sldNum" sz="quarter" idx="12"/>
          </p:nvPr>
        </p:nvSpPr>
        <p:spPr>
          <a:xfrm>
            <a:off x="10957091" y="6444525"/>
            <a:ext cx="652344" cy="365125"/>
          </a:xfrm>
        </p:spPr>
        <p:txBody>
          <a:bodyPr/>
          <a:lstStyle/>
          <a:p>
            <a:fld id="{5F4265DA-81D6-4092-B6C5-08F21DC4A8F6}" type="slidenum">
              <a:rPr lang="ru-RU" smtClean="0"/>
              <a:t>‹#›</a:t>
            </a:fld>
            <a:endParaRPr lang="ru-RU"/>
          </a:p>
        </p:txBody>
      </p:sp>
      <p:grpSp>
        <p:nvGrpSpPr>
          <p:cNvPr id="51" name="Группа 50">
            <a:extLst>
              <a:ext uri="{FF2B5EF4-FFF2-40B4-BE49-F238E27FC236}">
                <a16:creationId xmlns:a16="http://schemas.microsoft.com/office/drawing/2014/main" xmlns="" id="{3A147AA8-BCD7-4295-9AE9-0ECC672D555C}"/>
              </a:ext>
            </a:extLst>
          </p:cNvPr>
          <p:cNvGrpSpPr/>
          <p:nvPr/>
        </p:nvGrpSpPr>
        <p:grpSpPr>
          <a:xfrm>
            <a:off x="578639" y="1160401"/>
            <a:ext cx="11029816" cy="5238690"/>
            <a:chOff x="717570" y="1809097"/>
            <a:chExt cx="13678122" cy="8167264"/>
          </a:xfrm>
        </p:grpSpPr>
        <p:grpSp>
          <p:nvGrpSpPr>
            <p:cNvPr id="52" name="Группа 51">
              <a:extLst>
                <a:ext uri="{FF2B5EF4-FFF2-40B4-BE49-F238E27FC236}">
                  <a16:creationId xmlns:a16="http://schemas.microsoft.com/office/drawing/2014/main" xmlns="" id="{B32AA474-D69F-4D2D-85E4-60450FA0C35D}"/>
                </a:ext>
              </a:extLst>
            </p:cNvPr>
            <p:cNvGrpSpPr/>
            <p:nvPr userDrawn="1"/>
          </p:nvGrpSpPr>
          <p:grpSpPr>
            <a:xfrm>
              <a:off x="717570" y="1809097"/>
              <a:ext cx="13678122" cy="8167264"/>
              <a:chOff x="365999" y="909032"/>
              <a:chExt cx="10806040" cy="5253295"/>
            </a:xfrm>
          </p:grpSpPr>
          <p:grpSp>
            <p:nvGrpSpPr>
              <p:cNvPr id="66" name="Baselines / anchors">
                <a:extLst>
                  <a:ext uri="{FF2B5EF4-FFF2-40B4-BE49-F238E27FC236}">
                    <a16:creationId xmlns:a16="http://schemas.microsoft.com/office/drawing/2014/main" xmlns="" id="{55F3BEB0-05B6-4A77-95E9-DAACC9D3BB60}"/>
                  </a:ext>
                </a:extLst>
              </p:cNvPr>
              <p:cNvGrpSpPr/>
              <p:nvPr userDrawn="1"/>
            </p:nvGrpSpPr>
            <p:grpSpPr>
              <a:xfrm>
                <a:off x="365999" y="914211"/>
                <a:ext cx="10805080" cy="5245389"/>
                <a:chOff x="12623800" y="914211"/>
                <a:chExt cx="11176000" cy="5245389"/>
              </a:xfrm>
            </p:grpSpPr>
            <p:cxnSp>
              <p:nvCxnSpPr>
                <p:cNvPr id="81" name="Straight Connector 79">
                  <a:extLst>
                    <a:ext uri="{FF2B5EF4-FFF2-40B4-BE49-F238E27FC236}">
                      <a16:creationId xmlns:a16="http://schemas.microsoft.com/office/drawing/2014/main" xmlns="" id="{D18BF5A6-1D21-4823-B6A1-83C011333BA1}"/>
                    </a:ext>
                  </a:extLst>
                </p:cNvPr>
                <p:cNvCxnSpPr/>
                <p:nvPr userDrawn="1"/>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0">
                  <a:extLst>
                    <a:ext uri="{FF2B5EF4-FFF2-40B4-BE49-F238E27FC236}">
                      <a16:creationId xmlns:a16="http://schemas.microsoft.com/office/drawing/2014/main" xmlns="" id="{8D25845C-F443-4C19-873F-B5BDD4AF867F}"/>
                    </a:ext>
                  </a:extLst>
                </p:cNvPr>
                <p:cNvCxnSpPr/>
                <p:nvPr userDrawn="1"/>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1">
                  <a:extLst>
                    <a:ext uri="{FF2B5EF4-FFF2-40B4-BE49-F238E27FC236}">
                      <a16:creationId xmlns:a16="http://schemas.microsoft.com/office/drawing/2014/main" xmlns="" id="{EF1DA297-2570-4AAA-8491-022C4C91C42D}"/>
                    </a:ext>
                  </a:extLst>
                </p:cNvPr>
                <p:cNvCxnSpPr/>
                <p:nvPr userDrawn="1"/>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2">
                  <a:extLst>
                    <a:ext uri="{FF2B5EF4-FFF2-40B4-BE49-F238E27FC236}">
                      <a16:creationId xmlns:a16="http://schemas.microsoft.com/office/drawing/2014/main" xmlns="" id="{0CF7524E-4513-4402-9925-3031931EA1CA}"/>
                    </a:ext>
                  </a:extLst>
                </p:cNvPr>
                <p:cNvCxnSpPr/>
                <p:nvPr userDrawn="1"/>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3">
                  <a:extLst>
                    <a:ext uri="{FF2B5EF4-FFF2-40B4-BE49-F238E27FC236}">
                      <a16:creationId xmlns:a16="http://schemas.microsoft.com/office/drawing/2014/main" xmlns="" id="{FE37DA67-9D4C-4927-B77C-B12CCC03032B}"/>
                    </a:ext>
                  </a:extLst>
                </p:cNvPr>
                <p:cNvCxnSpPr/>
                <p:nvPr userDrawn="1"/>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4">
                  <a:extLst>
                    <a:ext uri="{FF2B5EF4-FFF2-40B4-BE49-F238E27FC236}">
                      <a16:creationId xmlns:a16="http://schemas.microsoft.com/office/drawing/2014/main" xmlns="" id="{FE640390-356A-4AE5-9821-C4E1D77FE22E}"/>
                    </a:ext>
                  </a:extLst>
                </p:cNvPr>
                <p:cNvCxnSpPr/>
                <p:nvPr userDrawn="1"/>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5">
                  <a:extLst>
                    <a:ext uri="{FF2B5EF4-FFF2-40B4-BE49-F238E27FC236}">
                      <a16:creationId xmlns:a16="http://schemas.microsoft.com/office/drawing/2014/main" xmlns="" id="{E6718141-CC67-489E-8CE1-D107D19AFA8D}"/>
                    </a:ext>
                  </a:extLst>
                </p:cNvPr>
                <p:cNvCxnSpPr/>
                <p:nvPr userDrawn="1"/>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6">
                  <a:extLst>
                    <a:ext uri="{FF2B5EF4-FFF2-40B4-BE49-F238E27FC236}">
                      <a16:creationId xmlns:a16="http://schemas.microsoft.com/office/drawing/2014/main" xmlns="" id="{3AF7B711-F13E-4FF1-91B4-D69C2390F5E3}"/>
                    </a:ext>
                  </a:extLst>
                </p:cNvPr>
                <p:cNvCxnSpPr/>
                <p:nvPr userDrawn="1"/>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7">
                  <a:extLst>
                    <a:ext uri="{FF2B5EF4-FFF2-40B4-BE49-F238E27FC236}">
                      <a16:creationId xmlns:a16="http://schemas.microsoft.com/office/drawing/2014/main" xmlns="" id="{542AB211-1A71-49C6-96C3-D2EF9F445D9E}"/>
                    </a:ext>
                  </a:extLst>
                </p:cNvPr>
                <p:cNvCxnSpPr/>
                <p:nvPr userDrawn="1"/>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8">
                  <a:extLst>
                    <a:ext uri="{FF2B5EF4-FFF2-40B4-BE49-F238E27FC236}">
                      <a16:creationId xmlns:a16="http://schemas.microsoft.com/office/drawing/2014/main" xmlns="" id="{C3F92FC4-3B85-44BF-88D0-1CEE4E30F44E}"/>
                    </a:ext>
                  </a:extLst>
                </p:cNvPr>
                <p:cNvCxnSpPr/>
                <p:nvPr userDrawn="1"/>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89">
                  <a:extLst>
                    <a:ext uri="{FF2B5EF4-FFF2-40B4-BE49-F238E27FC236}">
                      <a16:creationId xmlns:a16="http://schemas.microsoft.com/office/drawing/2014/main" xmlns="" id="{D6881D09-1959-4387-A4DC-7D98ED2B6A85}"/>
                    </a:ext>
                  </a:extLst>
                </p:cNvPr>
                <p:cNvCxnSpPr/>
                <p:nvPr userDrawn="1"/>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0">
                  <a:extLst>
                    <a:ext uri="{FF2B5EF4-FFF2-40B4-BE49-F238E27FC236}">
                      <a16:creationId xmlns:a16="http://schemas.microsoft.com/office/drawing/2014/main" xmlns="" id="{95F72D39-E805-4661-AE9F-BDC14C055B53}"/>
                    </a:ext>
                  </a:extLst>
                </p:cNvPr>
                <p:cNvCxnSpPr/>
                <p:nvPr userDrawn="1"/>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3" name="Straight Connector 91">
                  <a:extLst>
                    <a:ext uri="{FF2B5EF4-FFF2-40B4-BE49-F238E27FC236}">
                      <a16:creationId xmlns:a16="http://schemas.microsoft.com/office/drawing/2014/main" xmlns="" id="{F14A076B-08B4-4C5E-9FF4-EA5B22991CD0}"/>
                    </a:ext>
                  </a:extLst>
                </p:cNvPr>
                <p:cNvCxnSpPr/>
                <p:nvPr userDrawn="1"/>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4" name="Straight Connector 92">
                  <a:extLst>
                    <a:ext uri="{FF2B5EF4-FFF2-40B4-BE49-F238E27FC236}">
                      <a16:creationId xmlns:a16="http://schemas.microsoft.com/office/drawing/2014/main" xmlns="" id="{DCA7F83B-81C2-41F6-836D-28925748B3FC}"/>
                    </a:ext>
                  </a:extLst>
                </p:cNvPr>
                <p:cNvCxnSpPr/>
                <p:nvPr userDrawn="1"/>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3">
                  <a:extLst>
                    <a:ext uri="{FF2B5EF4-FFF2-40B4-BE49-F238E27FC236}">
                      <a16:creationId xmlns:a16="http://schemas.microsoft.com/office/drawing/2014/main" xmlns="" id="{374A2D8F-5DD1-495D-BD02-6C66282899D9}"/>
                    </a:ext>
                  </a:extLst>
                </p:cNvPr>
                <p:cNvCxnSpPr/>
                <p:nvPr userDrawn="1"/>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4">
                  <a:extLst>
                    <a:ext uri="{FF2B5EF4-FFF2-40B4-BE49-F238E27FC236}">
                      <a16:creationId xmlns:a16="http://schemas.microsoft.com/office/drawing/2014/main" xmlns="" id="{7638AC11-B369-4E58-BDA8-C0669C40F5B2}"/>
                    </a:ext>
                  </a:extLst>
                </p:cNvPr>
                <p:cNvCxnSpPr/>
                <p:nvPr userDrawn="1"/>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5">
                  <a:extLst>
                    <a:ext uri="{FF2B5EF4-FFF2-40B4-BE49-F238E27FC236}">
                      <a16:creationId xmlns:a16="http://schemas.microsoft.com/office/drawing/2014/main" xmlns="" id="{467F217C-2D8E-44D6-ABE8-1DF7DF8949B9}"/>
                    </a:ext>
                  </a:extLst>
                </p:cNvPr>
                <p:cNvCxnSpPr/>
                <p:nvPr userDrawn="1"/>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6">
                  <a:extLst>
                    <a:ext uri="{FF2B5EF4-FFF2-40B4-BE49-F238E27FC236}">
                      <a16:creationId xmlns:a16="http://schemas.microsoft.com/office/drawing/2014/main" xmlns="" id="{C48CB963-6244-427B-A210-80BE2BB4263B}"/>
                    </a:ext>
                  </a:extLst>
                </p:cNvPr>
                <p:cNvCxnSpPr/>
                <p:nvPr userDrawn="1"/>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7">
                  <a:extLst>
                    <a:ext uri="{FF2B5EF4-FFF2-40B4-BE49-F238E27FC236}">
                      <a16:creationId xmlns:a16="http://schemas.microsoft.com/office/drawing/2014/main" xmlns="" id="{E8C43653-D2CA-43BA-966C-B79BFFA85FE5}"/>
                    </a:ext>
                  </a:extLst>
                </p:cNvPr>
                <p:cNvCxnSpPr/>
                <p:nvPr userDrawn="1"/>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67" name="Gutter space">
                <a:extLst>
                  <a:ext uri="{FF2B5EF4-FFF2-40B4-BE49-F238E27FC236}">
                    <a16:creationId xmlns:a16="http://schemas.microsoft.com/office/drawing/2014/main" xmlns="" id="{51E2D6E5-1104-43DC-941E-2098D8843D56}"/>
                  </a:ext>
                </a:extLst>
              </p:cNvPr>
              <p:cNvGrpSpPr/>
              <p:nvPr userDrawn="1"/>
            </p:nvGrpSpPr>
            <p:grpSpPr>
              <a:xfrm>
                <a:off x="1006067" y="914191"/>
                <a:ext cx="9525904" cy="5248136"/>
                <a:chOff x="1277000" y="623550"/>
                <a:chExt cx="9638000" cy="5537047"/>
              </a:xfrm>
            </p:grpSpPr>
            <p:sp>
              <p:nvSpPr>
                <p:cNvPr id="70" name="Rectangle 67">
                  <a:extLst>
                    <a:ext uri="{FF2B5EF4-FFF2-40B4-BE49-F238E27FC236}">
                      <a16:creationId xmlns:a16="http://schemas.microsoft.com/office/drawing/2014/main" xmlns="" id="{5E54B856-7A3C-4BA9-9EB3-EF3665CC5FAA}"/>
                    </a:ext>
                  </a:extLst>
                </p:cNvPr>
                <p:cNvSpPr>
                  <a:spLocks noChangeArrowheads="1"/>
                </p:cNvSpPr>
                <p:nvPr userDrawn="1"/>
              </p:nvSpPr>
              <p:spPr bwMode="auto">
                <a:xfrm>
                  <a:off x="6887000" y="623550"/>
                  <a:ext cx="288000" cy="5537047"/>
                </a:xfrm>
                <a:prstGeom prst="rect">
                  <a:avLst/>
                </a:prstGeom>
                <a:solidFill>
                  <a:schemeClr val="tx1">
                    <a:lumMod val="75000"/>
                    <a:lumOff val="25000"/>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61" dirty="0"/>
                </a:p>
              </p:txBody>
            </p:sp>
            <p:sp>
              <p:nvSpPr>
                <p:cNvPr id="71" name="Rectangle 68">
                  <a:extLst>
                    <a:ext uri="{FF2B5EF4-FFF2-40B4-BE49-F238E27FC236}">
                      <a16:creationId xmlns:a16="http://schemas.microsoft.com/office/drawing/2014/main" xmlns="" id="{FC5EE523-8EA3-479F-B46D-1F3A7E0D5629}"/>
                    </a:ext>
                  </a:extLst>
                </p:cNvPr>
                <p:cNvSpPr>
                  <a:spLocks noChangeArrowheads="1"/>
                </p:cNvSpPr>
                <p:nvPr userDrawn="1"/>
              </p:nvSpPr>
              <p:spPr bwMode="auto">
                <a:xfrm>
                  <a:off x="8757000" y="623550"/>
                  <a:ext cx="288000" cy="5537047"/>
                </a:xfrm>
                <a:prstGeom prst="rect">
                  <a:avLst/>
                </a:prstGeom>
                <a:solidFill>
                  <a:schemeClr val="tx1">
                    <a:lumMod val="75000"/>
                    <a:lumOff val="25000"/>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61" dirty="0"/>
                </a:p>
              </p:txBody>
            </p:sp>
            <p:sp>
              <p:nvSpPr>
                <p:cNvPr id="72" name="Rectangle 69">
                  <a:extLst>
                    <a:ext uri="{FF2B5EF4-FFF2-40B4-BE49-F238E27FC236}">
                      <a16:creationId xmlns:a16="http://schemas.microsoft.com/office/drawing/2014/main" xmlns="" id="{5D35551F-D342-4FC1-B735-6886088FF2A9}"/>
                    </a:ext>
                  </a:extLst>
                </p:cNvPr>
                <p:cNvSpPr>
                  <a:spLocks noChangeArrowheads="1"/>
                </p:cNvSpPr>
                <p:nvPr userDrawn="1"/>
              </p:nvSpPr>
              <p:spPr bwMode="auto">
                <a:xfrm>
                  <a:off x="7822000" y="623550"/>
                  <a:ext cx="288000" cy="5537047"/>
                </a:xfrm>
                <a:prstGeom prst="rect">
                  <a:avLst/>
                </a:prstGeom>
                <a:solidFill>
                  <a:schemeClr val="tx1">
                    <a:lumMod val="75000"/>
                    <a:lumOff val="25000"/>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61" dirty="0"/>
                </a:p>
              </p:txBody>
            </p:sp>
            <p:sp>
              <p:nvSpPr>
                <p:cNvPr id="73" name="Rectangle 70">
                  <a:extLst>
                    <a:ext uri="{FF2B5EF4-FFF2-40B4-BE49-F238E27FC236}">
                      <a16:creationId xmlns:a16="http://schemas.microsoft.com/office/drawing/2014/main" xmlns="" id="{1B6360AE-1A43-4C45-8E46-7F9FA6CB5BCD}"/>
                    </a:ext>
                  </a:extLst>
                </p:cNvPr>
                <p:cNvSpPr>
                  <a:spLocks noChangeArrowheads="1"/>
                </p:cNvSpPr>
                <p:nvPr userDrawn="1"/>
              </p:nvSpPr>
              <p:spPr bwMode="auto">
                <a:xfrm>
                  <a:off x="9692000" y="623550"/>
                  <a:ext cx="288000" cy="5537047"/>
                </a:xfrm>
                <a:prstGeom prst="rect">
                  <a:avLst/>
                </a:prstGeom>
                <a:solidFill>
                  <a:schemeClr val="tx1">
                    <a:lumMod val="75000"/>
                    <a:lumOff val="25000"/>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61" dirty="0"/>
                </a:p>
              </p:txBody>
            </p:sp>
            <p:sp>
              <p:nvSpPr>
                <p:cNvPr id="74" name="Rectangle 71">
                  <a:extLst>
                    <a:ext uri="{FF2B5EF4-FFF2-40B4-BE49-F238E27FC236}">
                      <a16:creationId xmlns:a16="http://schemas.microsoft.com/office/drawing/2014/main" xmlns="" id="{B0713604-7ADF-4AA8-B0ED-6FCA3F77B244}"/>
                    </a:ext>
                  </a:extLst>
                </p:cNvPr>
                <p:cNvSpPr>
                  <a:spLocks noChangeArrowheads="1"/>
                </p:cNvSpPr>
                <p:nvPr userDrawn="1"/>
              </p:nvSpPr>
              <p:spPr bwMode="auto">
                <a:xfrm>
                  <a:off x="10627000" y="623550"/>
                  <a:ext cx="288000" cy="5537047"/>
                </a:xfrm>
                <a:prstGeom prst="rect">
                  <a:avLst/>
                </a:prstGeom>
                <a:solidFill>
                  <a:schemeClr val="tx1">
                    <a:lumMod val="75000"/>
                    <a:lumOff val="25000"/>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61" dirty="0"/>
                </a:p>
              </p:txBody>
            </p:sp>
            <p:sp>
              <p:nvSpPr>
                <p:cNvPr id="75" name="Rectangle 72">
                  <a:extLst>
                    <a:ext uri="{FF2B5EF4-FFF2-40B4-BE49-F238E27FC236}">
                      <a16:creationId xmlns:a16="http://schemas.microsoft.com/office/drawing/2014/main" xmlns="" id="{820DE0D3-5E78-4446-A430-E2088D2F5151}"/>
                    </a:ext>
                  </a:extLst>
                </p:cNvPr>
                <p:cNvSpPr>
                  <a:spLocks noChangeArrowheads="1"/>
                </p:cNvSpPr>
                <p:nvPr userDrawn="1"/>
              </p:nvSpPr>
              <p:spPr bwMode="auto">
                <a:xfrm>
                  <a:off x="5952000" y="623550"/>
                  <a:ext cx="288000" cy="5537047"/>
                </a:xfrm>
                <a:prstGeom prst="rect">
                  <a:avLst/>
                </a:prstGeom>
                <a:solidFill>
                  <a:schemeClr val="tx1">
                    <a:lumMod val="75000"/>
                    <a:lumOff val="25000"/>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61" dirty="0"/>
                </a:p>
              </p:txBody>
            </p:sp>
            <p:sp>
              <p:nvSpPr>
                <p:cNvPr id="76" name="Rectangle 73">
                  <a:extLst>
                    <a:ext uri="{FF2B5EF4-FFF2-40B4-BE49-F238E27FC236}">
                      <a16:creationId xmlns:a16="http://schemas.microsoft.com/office/drawing/2014/main" xmlns="" id="{68B21156-20AE-4934-A039-32E56E7287EE}"/>
                    </a:ext>
                  </a:extLst>
                </p:cNvPr>
                <p:cNvSpPr>
                  <a:spLocks noChangeArrowheads="1"/>
                </p:cNvSpPr>
                <p:nvPr userDrawn="1"/>
              </p:nvSpPr>
              <p:spPr bwMode="auto">
                <a:xfrm>
                  <a:off x="1277000" y="623550"/>
                  <a:ext cx="288000" cy="5537047"/>
                </a:xfrm>
                <a:prstGeom prst="rect">
                  <a:avLst/>
                </a:prstGeom>
                <a:solidFill>
                  <a:schemeClr val="tx1">
                    <a:lumMod val="75000"/>
                    <a:lumOff val="25000"/>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61" dirty="0"/>
                </a:p>
              </p:txBody>
            </p:sp>
            <p:sp>
              <p:nvSpPr>
                <p:cNvPr id="77" name="Rectangle 74">
                  <a:extLst>
                    <a:ext uri="{FF2B5EF4-FFF2-40B4-BE49-F238E27FC236}">
                      <a16:creationId xmlns:a16="http://schemas.microsoft.com/office/drawing/2014/main" xmlns="" id="{20E30B08-EE33-4864-943C-6B61FFE35381}"/>
                    </a:ext>
                  </a:extLst>
                </p:cNvPr>
                <p:cNvSpPr>
                  <a:spLocks noChangeArrowheads="1"/>
                </p:cNvSpPr>
                <p:nvPr userDrawn="1"/>
              </p:nvSpPr>
              <p:spPr bwMode="auto">
                <a:xfrm>
                  <a:off x="2212000" y="623550"/>
                  <a:ext cx="288000" cy="5537047"/>
                </a:xfrm>
                <a:prstGeom prst="rect">
                  <a:avLst/>
                </a:prstGeom>
                <a:solidFill>
                  <a:schemeClr val="tx1">
                    <a:lumMod val="75000"/>
                    <a:lumOff val="25000"/>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61" dirty="0"/>
                </a:p>
              </p:txBody>
            </p:sp>
            <p:sp>
              <p:nvSpPr>
                <p:cNvPr id="78" name="Rectangle 75">
                  <a:extLst>
                    <a:ext uri="{FF2B5EF4-FFF2-40B4-BE49-F238E27FC236}">
                      <a16:creationId xmlns:a16="http://schemas.microsoft.com/office/drawing/2014/main" xmlns="" id="{4FC3B70F-388E-4707-8248-65532361772C}"/>
                    </a:ext>
                  </a:extLst>
                </p:cNvPr>
                <p:cNvSpPr>
                  <a:spLocks noChangeArrowheads="1"/>
                </p:cNvSpPr>
                <p:nvPr userDrawn="1"/>
              </p:nvSpPr>
              <p:spPr bwMode="auto">
                <a:xfrm>
                  <a:off x="3147000" y="623550"/>
                  <a:ext cx="288000" cy="5537047"/>
                </a:xfrm>
                <a:prstGeom prst="rect">
                  <a:avLst/>
                </a:prstGeom>
                <a:solidFill>
                  <a:schemeClr val="tx1">
                    <a:lumMod val="75000"/>
                    <a:lumOff val="25000"/>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61" dirty="0"/>
                </a:p>
              </p:txBody>
            </p:sp>
            <p:sp>
              <p:nvSpPr>
                <p:cNvPr id="79" name="Rectangle 76">
                  <a:extLst>
                    <a:ext uri="{FF2B5EF4-FFF2-40B4-BE49-F238E27FC236}">
                      <a16:creationId xmlns:a16="http://schemas.microsoft.com/office/drawing/2014/main" xmlns="" id="{DE1D1A4A-5C2C-48D6-8502-BBBE470C19D2}"/>
                    </a:ext>
                  </a:extLst>
                </p:cNvPr>
                <p:cNvSpPr>
                  <a:spLocks noChangeArrowheads="1"/>
                </p:cNvSpPr>
                <p:nvPr userDrawn="1"/>
              </p:nvSpPr>
              <p:spPr bwMode="auto">
                <a:xfrm>
                  <a:off x="4082000" y="623550"/>
                  <a:ext cx="288000" cy="5537047"/>
                </a:xfrm>
                <a:prstGeom prst="rect">
                  <a:avLst/>
                </a:prstGeom>
                <a:solidFill>
                  <a:schemeClr val="tx1">
                    <a:lumMod val="75000"/>
                    <a:lumOff val="25000"/>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61" dirty="0"/>
                </a:p>
              </p:txBody>
            </p:sp>
            <p:sp>
              <p:nvSpPr>
                <p:cNvPr id="80" name="Rectangle 77">
                  <a:extLst>
                    <a:ext uri="{FF2B5EF4-FFF2-40B4-BE49-F238E27FC236}">
                      <a16:creationId xmlns:a16="http://schemas.microsoft.com/office/drawing/2014/main" xmlns="" id="{AD5A3D38-AEB2-4DDE-B8F9-A19ED9D875DA}"/>
                    </a:ext>
                  </a:extLst>
                </p:cNvPr>
                <p:cNvSpPr>
                  <a:spLocks noChangeArrowheads="1"/>
                </p:cNvSpPr>
                <p:nvPr userDrawn="1"/>
              </p:nvSpPr>
              <p:spPr bwMode="auto">
                <a:xfrm>
                  <a:off x="5017000" y="623550"/>
                  <a:ext cx="288000" cy="5537047"/>
                </a:xfrm>
                <a:prstGeom prst="rect">
                  <a:avLst/>
                </a:prstGeom>
                <a:solidFill>
                  <a:schemeClr val="tx1">
                    <a:lumMod val="75000"/>
                    <a:lumOff val="25000"/>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61" dirty="0"/>
                </a:p>
              </p:txBody>
            </p:sp>
          </p:grpSp>
          <p:sp>
            <p:nvSpPr>
              <p:cNvPr id="68" name="Whitespace measure">
                <a:extLst>
                  <a:ext uri="{FF2B5EF4-FFF2-40B4-BE49-F238E27FC236}">
                    <a16:creationId xmlns:a16="http://schemas.microsoft.com/office/drawing/2014/main" xmlns="" id="{021999DC-3A72-4460-B461-7E734BDFB41C}"/>
                  </a:ext>
                </a:extLst>
              </p:cNvPr>
              <p:cNvSpPr>
                <a:spLocks noChangeArrowheads="1"/>
              </p:cNvSpPr>
              <p:nvPr userDrawn="1"/>
            </p:nvSpPr>
            <p:spPr bwMode="auto">
              <a:xfrm>
                <a:off x="365999" y="909032"/>
                <a:ext cx="10805080" cy="585991"/>
              </a:xfrm>
              <a:prstGeom prst="rect">
                <a:avLst/>
              </a:prstGeom>
              <a:solidFill>
                <a:schemeClr val="accent2">
                  <a:lumMod val="75000"/>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61" dirty="0"/>
              </a:p>
            </p:txBody>
          </p:sp>
          <p:sp>
            <p:nvSpPr>
              <p:cNvPr id="69" name="Live area">
                <a:extLst>
                  <a:ext uri="{FF2B5EF4-FFF2-40B4-BE49-F238E27FC236}">
                    <a16:creationId xmlns:a16="http://schemas.microsoft.com/office/drawing/2014/main" xmlns="" id="{8F97DBA6-ACD2-4659-8E17-9290DC1F0B2F}"/>
                  </a:ext>
                </a:extLst>
              </p:cNvPr>
              <p:cNvSpPr/>
              <p:nvPr userDrawn="1"/>
            </p:nvSpPr>
            <p:spPr>
              <a:xfrm>
                <a:off x="365999" y="1495023"/>
                <a:ext cx="10806040" cy="4666361"/>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chemeClr val="accent2">
                    <a:lumMod val="75000"/>
                    <a:alpha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spcAft>
                    <a:spcPts val="923"/>
                  </a:spcAft>
                </a:pPr>
                <a:endParaRPr lang="en-US" sz="1108" dirty="0">
                  <a:solidFill>
                    <a:schemeClr val="bg1"/>
                  </a:solidFill>
                </a:endParaRPr>
              </a:p>
            </p:txBody>
          </p:sp>
        </p:grpSp>
        <p:grpSp>
          <p:nvGrpSpPr>
            <p:cNvPr id="53" name="Группа 52">
              <a:extLst>
                <a:ext uri="{FF2B5EF4-FFF2-40B4-BE49-F238E27FC236}">
                  <a16:creationId xmlns:a16="http://schemas.microsoft.com/office/drawing/2014/main" xmlns="" id="{D6FD2977-B2CF-488E-B2E8-9F4666EB5914}"/>
                </a:ext>
              </a:extLst>
            </p:cNvPr>
            <p:cNvGrpSpPr/>
            <p:nvPr userDrawn="1"/>
          </p:nvGrpSpPr>
          <p:grpSpPr>
            <a:xfrm>
              <a:off x="1136759" y="1817118"/>
              <a:ext cx="12837934" cy="8155004"/>
              <a:chOff x="1136759" y="1817118"/>
              <a:chExt cx="12837934" cy="8155004"/>
            </a:xfrm>
          </p:grpSpPr>
          <p:cxnSp>
            <p:nvCxnSpPr>
              <p:cNvPr id="54" name="Прямая соединительная линия 53">
                <a:extLst>
                  <a:ext uri="{FF2B5EF4-FFF2-40B4-BE49-F238E27FC236}">
                    <a16:creationId xmlns:a16="http://schemas.microsoft.com/office/drawing/2014/main" xmlns="" id="{A192FCFC-3376-4844-8989-9E02B861EF04}"/>
                  </a:ext>
                </a:extLst>
              </p:cNvPr>
              <p:cNvCxnSpPr/>
              <p:nvPr userDrawn="1"/>
            </p:nvCxnSpPr>
            <p:spPr>
              <a:xfrm>
                <a:off x="3470929" y="1817118"/>
                <a:ext cx="0" cy="8155004"/>
              </a:xfrm>
              <a:prstGeom prst="line">
                <a:avLst/>
              </a:prstGeom>
              <a:ln w="6350">
                <a:solidFill>
                  <a:schemeClr val="bg2">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5" name="Прямая соединительная линия 54">
                <a:extLst>
                  <a:ext uri="{FF2B5EF4-FFF2-40B4-BE49-F238E27FC236}">
                    <a16:creationId xmlns:a16="http://schemas.microsoft.com/office/drawing/2014/main" xmlns="" id="{07672129-8971-42A6-B502-D123FAE151CC}"/>
                  </a:ext>
                </a:extLst>
              </p:cNvPr>
              <p:cNvCxnSpPr/>
              <p:nvPr userDrawn="1"/>
            </p:nvCxnSpPr>
            <p:spPr>
              <a:xfrm>
                <a:off x="2303844" y="1817118"/>
                <a:ext cx="0" cy="8155004"/>
              </a:xfrm>
              <a:prstGeom prst="line">
                <a:avLst/>
              </a:prstGeom>
              <a:ln w="6350">
                <a:solidFill>
                  <a:schemeClr val="bg2">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6" name="Прямая соединительная линия 55">
                <a:extLst>
                  <a:ext uri="{FF2B5EF4-FFF2-40B4-BE49-F238E27FC236}">
                    <a16:creationId xmlns:a16="http://schemas.microsoft.com/office/drawing/2014/main" xmlns="" id="{C6C1F3C7-EBAF-48E9-8934-90A13CD45908}"/>
                  </a:ext>
                </a:extLst>
              </p:cNvPr>
              <p:cNvCxnSpPr/>
              <p:nvPr userDrawn="1"/>
            </p:nvCxnSpPr>
            <p:spPr>
              <a:xfrm>
                <a:off x="4638014" y="1817118"/>
                <a:ext cx="0" cy="8155004"/>
              </a:xfrm>
              <a:prstGeom prst="line">
                <a:avLst/>
              </a:prstGeom>
              <a:ln w="6350">
                <a:solidFill>
                  <a:schemeClr val="bg2">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a:extLst>
                  <a:ext uri="{FF2B5EF4-FFF2-40B4-BE49-F238E27FC236}">
                    <a16:creationId xmlns:a16="http://schemas.microsoft.com/office/drawing/2014/main" xmlns="" id="{5A37383A-170C-4760-A941-B91D3BB88CF3}"/>
                  </a:ext>
                </a:extLst>
              </p:cNvPr>
              <p:cNvCxnSpPr/>
              <p:nvPr userDrawn="1"/>
            </p:nvCxnSpPr>
            <p:spPr>
              <a:xfrm>
                <a:off x="5805099" y="1817118"/>
                <a:ext cx="0" cy="8155004"/>
              </a:xfrm>
              <a:prstGeom prst="line">
                <a:avLst/>
              </a:prstGeom>
              <a:ln w="6350">
                <a:solidFill>
                  <a:schemeClr val="bg2">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a:extLst>
                  <a:ext uri="{FF2B5EF4-FFF2-40B4-BE49-F238E27FC236}">
                    <a16:creationId xmlns:a16="http://schemas.microsoft.com/office/drawing/2014/main" xmlns="" id="{17685A69-C1C0-42C1-8D40-D6D6A29E2749}"/>
                  </a:ext>
                </a:extLst>
              </p:cNvPr>
              <p:cNvCxnSpPr/>
              <p:nvPr userDrawn="1"/>
            </p:nvCxnSpPr>
            <p:spPr>
              <a:xfrm>
                <a:off x="6972184" y="1817118"/>
                <a:ext cx="0" cy="8155004"/>
              </a:xfrm>
              <a:prstGeom prst="line">
                <a:avLst/>
              </a:prstGeom>
              <a:ln w="6350">
                <a:solidFill>
                  <a:schemeClr val="bg2">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Прямая соединительная линия 58">
                <a:extLst>
                  <a:ext uri="{FF2B5EF4-FFF2-40B4-BE49-F238E27FC236}">
                    <a16:creationId xmlns:a16="http://schemas.microsoft.com/office/drawing/2014/main" xmlns="" id="{92E9916C-11FF-4870-847C-DCA240E3A033}"/>
                  </a:ext>
                </a:extLst>
              </p:cNvPr>
              <p:cNvCxnSpPr/>
              <p:nvPr userDrawn="1"/>
            </p:nvCxnSpPr>
            <p:spPr>
              <a:xfrm>
                <a:off x="8139269" y="1817118"/>
                <a:ext cx="0" cy="8155004"/>
              </a:xfrm>
              <a:prstGeom prst="line">
                <a:avLst/>
              </a:prstGeom>
              <a:ln w="6350">
                <a:solidFill>
                  <a:schemeClr val="bg2">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Прямая соединительная линия 59">
                <a:extLst>
                  <a:ext uri="{FF2B5EF4-FFF2-40B4-BE49-F238E27FC236}">
                    <a16:creationId xmlns:a16="http://schemas.microsoft.com/office/drawing/2014/main" xmlns="" id="{748AD79D-75D9-4AE9-9ADB-038DA58C2E8C}"/>
                  </a:ext>
                </a:extLst>
              </p:cNvPr>
              <p:cNvCxnSpPr/>
              <p:nvPr userDrawn="1"/>
            </p:nvCxnSpPr>
            <p:spPr>
              <a:xfrm>
                <a:off x="9306354" y="1817118"/>
                <a:ext cx="0" cy="8155004"/>
              </a:xfrm>
              <a:prstGeom prst="line">
                <a:avLst/>
              </a:prstGeom>
              <a:ln w="6350">
                <a:solidFill>
                  <a:schemeClr val="bg2">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Прямая соединительная линия 60">
                <a:extLst>
                  <a:ext uri="{FF2B5EF4-FFF2-40B4-BE49-F238E27FC236}">
                    <a16:creationId xmlns:a16="http://schemas.microsoft.com/office/drawing/2014/main" xmlns="" id="{1367B73A-A8B0-4E80-97B1-DFFA49EEFEED}"/>
                  </a:ext>
                </a:extLst>
              </p:cNvPr>
              <p:cNvCxnSpPr/>
              <p:nvPr userDrawn="1"/>
            </p:nvCxnSpPr>
            <p:spPr>
              <a:xfrm>
                <a:off x="10473439" y="1817118"/>
                <a:ext cx="0" cy="8155004"/>
              </a:xfrm>
              <a:prstGeom prst="line">
                <a:avLst/>
              </a:prstGeom>
              <a:ln w="6350">
                <a:solidFill>
                  <a:schemeClr val="bg2">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Прямая соединительная линия 61">
                <a:extLst>
                  <a:ext uri="{FF2B5EF4-FFF2-40B4-BE49-F238E27FC236}">
                    <a16:creationId xmlns:a16="http://schemas.microsoft.com/office/drawing/2014/main" xmlns="" id="{AF0946FA-0436-43FD-91D3-DC4ABC1259BD}"/>
                  </a:ext>
                </a:extLst>
              </p:cNvPr>
              <p:cNvCxnSpPr/>
              <p:nvPr userDrawn="1"/>
            </p:nvCxnSpPr>
            <p:spPr>
              <a:xfrm>
                <a:off x="11640524" y="1817118"/>
                <a:ext cx="0" cy="8155004"/>
              </a:xfrm>
              <a:prstGeom prst="line">
                <a:avLst/>
              </a:prstGeom>
              <a:ln w="6350">
                <a:solidFill>
                  <a:schemeClr val="bg2">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Прямая соединительная линия 62">
                <a:extLst>
                  <a:ext uri="{FF2B5EF4-FFF2-40B4-BE49-F238E27FC236}">
                    <a16:creationId xmlns:a16="http://schemas.microsoft.com/office/drawing/2014/main" xmlns="" id="{A563818B-7B7E-4FDE-92C9-5484C5553BCA}"/>
                  </a:ext>
                </a:extLst>
              </p:cNvPr>
              <p:cNvCxnSpPr/>
              <p:nvPr userDrawn="1"/>
            </p:nvCxnSpPr>
            <p:spPr>
              <a:xfrm>
                <a:off x="12807609" y="1817118"/>
                <a:ext cx="0" cy="8155004"/>
              </a:xfrm>
              <a:prstGeom prst="line">
                <a:avLst/>
              </a:prstGeom>
              <a:ln w="6350">
                <a:solidFill>
                  <a:schemeClr val="bg2">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Прямая соединительная линия 63">
                <a:extLst>
                  <a:ext uri="{FF2B5EF4-FFF2-40B4-BE49-F238E27FC236}">
                    <a16:creationId xmlns:a16="http://schemas.microsoft.com/office/drawing/2014/main" xmlns="" id="{E9D0272C-EB43-452A-9124-559705B6E30F}"/>
                  </a:ext>
                </a:extLst>
              </p:cNvPr>
              <p:cNvCxnSpPr/>
              <p:nvPr userDrawn="1"/>
            </p:nvCxnSpPr>
            <p:spPr>
              <a:xfrm>
                <a:off x="13974693" y="1817118"/>
                <a:ext cx="0" cy="8155004"/>
              </a:xfrm>
              <a:prstGeom prst="line">
                <a:avLst/>
              </a:prstGeom>
              <a:ln w="6350">
                <a:solidFill>
                  <a:schemeClr val="bg2">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Прямая соединительная линия 64">
                <a:extLst>
                  <a:ext uri="{FF2B5EF4-FFF2-40B4-BE49-F238E27FC236}">
                    <a16:creationId xmlns:a16="http://schemas.microsoft.com/office/drawing/2014/main" xmlns="" id="{4AEC5B4E-5FA0-430D-B42A-1DF1B3EF33E2}"/>
                  </a:ext>
                </a:extLst>
              </p:cNvPr>
              <p:cNvCxnSpPr/>
              <p:nvPr userDrawn="1"/>
            </p:nvCxnSpPr>
            <p:spPr>
              <a:xfrm>
                <a:off x="1136759" y="1817118"/>
                <a:ext cx="0" cy="8155004"/>
              </a:xfrm>
              <a:prstGeom prst="line">
                <a:avLst/>
              </a:prstGeom>
              <a:ln w="6350">
                <a:solidFill>
                  <a:schemeClr val="bg2">
                    <a:lumMod val="75000"/>
                  </a:schemeClr>
                </a:solidFill>
                <a:prstDash val="lgDash"/>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41195948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822250"/>
            <a:ext cx="10363200" cy="1452996"/>
          </a:xfrm>
        </p:spPr>
        <p:txBody>
          <a:bodyPr anchor="ctr">
            <a:normAutofit/>
          </a:bodyPr>
          <a:lstStyle>
            <a:lvl1pPr algn="ctr">
              <a:defRPr sz="3877">
                <a:solidFill>
                  <a:schemeClr val="bg2">
                    <a:lumMod val="10000"/>
                  </a:schemeClr>
                </a:solidFill>
              </a:defRPr>
            </a:lvl1pPr>
          </a:lstStyle>
          <a:p>
            <a:r>
              <a:rPr lang="ru-RU"/>
              <a:t>Образец заголовка</a:t>
            </a:r>
            <a:endParaRPr lang="en-US" dirty="0"/>
          </a:p>
        </p:txBody>
      </p:sp>
      <p:sp>
        <p:nvSpPr>
          <p:cNvPr id="7" name="Прямоугольник 6">
            <a:extLst>
              <a:ext uri="{FF2B5EF4-FFF2-40B4-BE49-F238E27FC236}">
                <a16:creationId xmlns:a16="http://schemas.microsoft.com/office/drawing/2014/main" xmlns="" id="{B0CBC823-B82D-43B3-9F93-6330F9EAEA3A}"/>
              </a:ext>
            </a:extLst>
          </p:cNvPr>
          <p:cNvSpPr/>
          <p:nvPr/>
        </p:nvSpPr>
        <p:spPr>
          <a:xfrm>
            <a:off x="0" y="4362176"/>
            <a:ext cx="12192000" cy="2495825"/>
          </a:xfrm>
          <a:prstGeom prst="rect">
            <a:avLst/>
          </a:prstGeom>
          <a:gradFill flip="none" rotWithShape="1">
            <a:gsLst>
              <a:gs pos="100000">
                <a:schemeClr val="tx2">
                  <a:lumMod val="50000"/>
                </a:schemeClr>
              </a:gs>
              <a:gs pos="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79"/>
          </a:p>
        </p:txBody>
      </p:sp>
      <p:sp>
        <p:nvSpPr>
          <p:cNvPr id="3" name="Subtitle 2"/>
          <p:cNvSpPr>
            <a:spLocks noGrp="1"/>
          </p:cNvSpPr>
          <p:nvPr>
            <p:ph type="subTitle" idx="1"/>
          </p:nvPr>
        </p:nvSpPr>
        <p:spPr>
          <a:xfrm>
            <a:off x="1524001" y="4655937"/>
            <a:ext cx="9144000" cy="1158677"/>
          </a:xfrm>
        </p:spPr>
        <p:txBody>
          <a:bodyPr>
            <a:normAutofit/>
          </a:bodyPr>
          <a:lstStyle>
            <a:lvl1pPr marL="0" indent="0" algn="ctr">
              <a:buNone/>
              <a:defRPr sz="2216">
                <a:solidFill>
                  <a:schemeClr val="bg1"/>
                </a:solidFill>
              </a:defRPr>
            </a:lvl1pPr>
            <a:lvl2pPr marL="657955" indent="0" algn="ctr">
              <a:buNone/>
              <a:defRPr sz="2878"/>
            </a:lvl2pPr>
            <a:lvl3pPr marL="1315911" indent="0" algn="ctr">
              <a:buNone/>
              <a:defRPr sz="2590"/>
            </a:lvl3pPr>
            <a:lvl4pPr marL="1973865" indent="0" algn="ctr">
              <a:buNone/>
              <a:defRPr sz="2302"/>
            </a:lvl4pPr>
            <a:lvl5pPr marL="2631820" indent="0" algn="ctr">
              <a:buNone/>
              <a:defRPr sz="2302"/>
            </a:lvl5pPr>
            <a:lvl6pPr marL="3289776" indent="0" algn="ctr">
              <a:buNone/>
              <a:defRPr sz="2302"/>
            </a:lvl6pPr>
            <a:lvl7pPr marL="3947732" indent="0" algn="ctr">
              <a:buNone/>
              <a:defRPr sz="2302"/>
            </a:lvl7pPr>
            <a:lvl8pPr marL="4605687" indent="0" algn="ctr">
              <a:buNone/>
              <a:defRPr sz="2302"/>
            </a:lvl8pPr>
            <a:lvl9pPr marL="5263641" indent="0" algn="ctr">
              <a:buNone/>
              <a:defRPr sz="2302"/>
            </a:lvl9pPr>
          </a:lstStyle>
          <a:p>
            <a:r>
              <a:rPr lang="ru-RU"/>
              <a:t>Образец подзаголовка</a:t>
            </a:r>
            <a:endParaRPr lang="en-US" dirty="0"/>
          </a:p>
        </p:txBody>
      </p:sp>
      <p:sp>
        <p:nvSpPr>
          <p:cNvPr id="123" name="Текст 3">
            <a:extLst>
              <a:ext uri="{FF2B5EF4-FFF2-40B4-BE49-F238E27FC236}">
                <a16:creationId xmlns:a16="http://schemas.microsoft.com/office/drawing/2014/main" xmlns="" id="{71611C9E-E969-4828-A6FB-099BE1704210}"/>
              </a:ext>
            </a:extLst>
          </p:cNvPr>
          <p:cNvSpPr>
            <a:spLocks noGrp="1"/>
          </p:cNvSpPr>
          <p:nvPr>
            <p:ph type="body" sz="half" idx="2" hasCustomPrompt="1"/>
          </p:nvPr>
        </p:nvSpPr>
        <p:spPr>
          <a:xfrm>
            <a:off x="4510555" y="6446418"/>
            <a:ext cx="3170892" cy="183063"/>
          </a:xfrm>
        </p:spPr>
        <p:txBody>
          <a:bodyPr/>
          <a:lstStyle>
            <a:lvl1pPr marL="0" indent="0" algn="ctr">
              <a:buNone/>
              <a:defRPr sz="1477">
                <a:solidFill>
                  <a:schemeClr val="bg1"/>
                </a:solidFill>
                <a:latin typeface="+mn-lt"/>
              </a:defRPr>
            </a:lvl1pPr>
            <a:lvl2pPr marL="422037" indent="0">
              <a:buNone/>
              <a:defRPr sz="1292"/>
            </a:lvl2pPr>
            <a:lvl3pPr marL="844073" indent="0">
              <a:buNone/>
              <a:defRPr sz="1108"/>
            </a:lvl3pPr>
            <a:lvl4pPr marL="1266110" indent="0">
              <a:buNone/>
              <a:defRPr sz="923"/>
            </a:lvl4pPr>
            <a:lvl5pPr marL="1688147" indent="0">
              <a:buNone/>
              <a:defRPr sz="923"/>
            </a:lvl5pPr>
            <a:lvl6pPr marL="2110184" indent="0">
              <a:buNone/>
              <a:defRPr sz="923"/>
            </a:lvl6pPr>
            <a:lvl7pPr marL="2532220" indent="0">
              <a:buNone/>
              <a:defRPr sz="923"/>
            </a:lvl7pPr>
            <a:lvl8pPr marL="2954257" indent="0">
              <a:buNone/>
              <a:defRPr sz="923"/>
            </a:lvl8pPr>
            <a:lvl9pPr marL="3376293" indent="0">
              <a:buNone/>
              <a:defRPr sz="923"/>
            </a:lvl9pPr>
          </a:lstStyle>
          <a:p>
            <a:pPr lvl="0"/>
            <a:r>
              <a:rPr lang="ru-RU" dirty="0"/>
              <a:t>2021 г.</a:t>
            </a:r>
          </a:p>
        </p:txBody>
      </p:sp>
      <p:sp>
        <p:nvSpPr>
          <p:cNvPr id="226" name="Прямоугольник 225">
            <a:extLst>
              <a:ext uri="{FF2B5EF4-FFF2-40B4-BE49-F238E27FC236}">
                <a16:creationId xmlns:a16="http://schemas.microsoft.com/office/drawing/2014/main" xmlns="" id="{ECDB6668-3F03-4B7E-A7CA-F5775C33B87C}"/>
              </a:ext>
            </a:extLst>
          </p:cNvPr>
          <p:cNvSpPr/>
          <p:nvPr/>
        </p:nvSpPr>
        <p:spPr>
          <a:xfrm>
            <a:off x="4120762" y="2246525"/>
            <a:ext cx="3950477" cy="38698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16" b="1" cap="none" spc="46" dirty="0">
                <a:ln w="9525" cmpd="sng">
                  <a:noFill/>
                  <a:prstDash val="solid"/>
                </a:ln>
                <a:solidFill>
                  <a:schemeClr val="accent1"/>
                </a:solidFill>
                <a:effectLst/>
                <a:latin typeface="+mj-lt"/>
              </a:rPr>
              <a:t>РОСКОМНАДЗОР</a:t>
            </a:r>
          </a:p>
        </p:txBody>
      </p:sp>
      <p:sp>
        <p:nvSpPr>
          <p:cNvPr id="270" name="Прямоугольник 269">
            <a:extLst>
              <a:ext uri="{FF2B5EF4-FFF2-40B4-BE49-F238E27FC236}">
                <a16:creationId xmlns:a16="http://schemas.microsoft.com/office/drawing/2014/main" xmlns="" id="{F0612A5A-998B-4BB7-BFB0-2C322290AC35}"/>
              </a:ext>
            </a:extLst>
          </p:cNvPr>
          <p:cNvSpPr/>
          <p:nvPr/>
        </p:nvSpPr>
        <p:spPr>
          <a:xfrm>
            <a:off x="0" y="2"/>
            <a:ext cx="12192000" cy="2278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31" spc="184" baseline="0" dirty="0"/>
              <a:t>ФЕДЕРАЛЬНАЯ СЛУЖБА ПО НАДЗОРУ В СФЕРЕ СВЯЗИ, ИНФОРМАЦИОННЫХ ТЕХНОЛОГИЙ И МАССОВЫХ КОММУНИКАЦИЙ</a:t>
            </a:r>
          </a:p>
        </p:txBody>
      </p:sp>
      <p:cxnSp>
        <p:nvCxnSpPr>
          <p:cNvPr id="281" name="Прямая соединительная линия 280">
            <a:extLst>
              <a:ext uri="{FF2B5EF4-FFF2-40B4-BE49-F238E27FC236}">
                <a16:creationId xmlns:a16="http://schemas.microsoft.com/office/drawing/2014/main" xmlns="" id="{3B4D0426-3670-4457-942A-3BF76BAEFD30}"/>
              </a:ext>
            </a:extLst>
          </p:cNvPr>
          <p:cNvCxnSpPr/>
          <p:nvPr/>
        </p:nvCxnSpPr>
        <p:spPr>
          <a:xfrm>
            <a:off x="0" y="260244"/>
            <a:ext cx="12192000" cy="0"/>
          </a:xfrm>
          <a:prstGeom prst="line">
            <a:avLst/>
          </a:prstGeom>
          <a:ln w="3492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Рисунок 9">
            <a:extLst>
              <a:ext uri="{FF2B5EF4-FFF2-40B4-BE49-F238E27FC236}">
                <a16:creationId xmlns:a16="http://schemas.microsoft.com/office/drawing/2014/main" xmlns="" id="{10B1DA40-3A99-42F1-9629-19A6D69B86CB}"/>
              </a:ext>
            </a:extLst>
          </p:cNvPr>
          <p:cNvPicPr>
            <a:picLocks/>
          </p:cNvPicPr>
          <p:nvPr/>
        </p:nvPicPr>
        <p:blipFill>
          <a:blip r:embed="rId2" cstate="print">
            <a:extLst>
              <a:ext uri="{BEBA8EAE-BF5A-486C-A8C5-ECC9F3942E4B}">
                <a14:imgProps xmlns:a14="http://schemas.microsoft.com/office/drawing/2010/main">
                  <a14:imgLayer r:embed="rId3">
                    <a14:imgEffect>
                      <a14:saturation sat="66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385228" y="588204"/>
            <a:ext cx="1421545" cy="1575338"/>
          </a:xfrm>
          <a:prstGeom prst="rect">
            <a:avLst/>
          </a:prstGeom>
        </p:spPr>
      </p:pic>
    </p:spTree>
    <p:extLst>
      <p:ext uri="{BB962C8B-B14F-4D97-AF65-F5344CB8AC3E}">
        <p14:creationId xmlns:p14="http://schemas.microsoft.com/office/powerpoint/2010/main" val="8134599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5_Титульный слайд">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xmlns="" id="{D144F418-A535-48A6-A339-61FAD0B55349}"/>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4362176"/>
            <a:ext cx="12192000" cy="2486057"/>
          </a:xfrm>
          <a:prstGeom prst="rect">
            <a:avLst/>
          </a:prstGeom>
        </p:spPr>
      </p:pic>
      <p:sp>
        <p:nvSpPr>
          <p:cNvPr id="7" name="Прямоугольник 6">
            <a:extLst>
              <a:ext uri="{FF2B5EF4-FFF2-40B4-BE49-F238E27FC236}">
                <a16:creationId xmlns:a16="http://schemas.microsoft.com/office/drawing/2014/main" xmlns="" id="{B0CBC823-B82D-43B3-9F93-6330F9EAEA3A}"/>
              </a:ext>
            </a:extLst>
          </p:cNvPr>
          <p:cNvSpPr/>
          <p:nvPr/>
        </p:nvSpPr>
        <p:spPr>
          <a:xfrm>
            <a:off x="0" y="4362176"/>
            <a:ext cx="12192000" cy="2495825"/>
          </a:xfrm>
          <a:prstGeom prst="rect">
            <a:avLst/>
          </a:prstGeom>
          <a:solidFill>
            <a:schemeClr val="bg2">
              <a:lumMod val="2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79"/>
          </a:p>
        </p:txBody>
      </p:sp>
      <p:sp>
        <p:nvSpPr>
          <p:cNvPr id="2" name="Title 1"/>
          <p:cNvSpPr>
            <a:spLocks noGrp="1"/>
          </p:cNvSpPr>
          <p:nvPr>
            <p:ph type="ctrTitle"/>
          </p:nvPr>
        </p:nvSpPr>
        <p:spPr>
          <a:xfrm>
            <a:off x="914400" y="2822250"/>
            <a:ext cx="10363200" cy="1452996"/>
          </a:xfrm>
        </p:spPr>
        <p:txBody>
          <a:bodyPr anchor="ctr">
            <a:normAutofit/>
          </a:bodyPr>
          <a:lstStyle>
            <a:lvl1pPr algn="ctr">
              <a:defRPr sz="3877">
                <a:solidFill>
                  <a:schemeClr val="tx1">
                    <a:lumMod val="75000"/>
                    <a:lumOff val="25000"/>
                  </a:schemeClr>
                </a:solidFill>
              </a:defRPr>
            </a:lvl1pPr>
          </a:lstStyle>
          <a:p>
            <a:r>
              <a:rPr lang="ru-RU"/>
              <a:t>Образец заголовка</a:t>
            </a:r>
            <a:endParaRPr lang="en-US" dirty="0"/>
          </a:p>
        </p:txBody>
      </p:sp>
      <p:sp>
        <p:nvSpPr>
          <p:cNvPr id="3" name="Subtitle 2"/>
          <p:cNvSpPr>
            <a:spLocks noGrp="1"/>
          </p:cNvSpPr>
          <p:nvPr>
            <p:ph type="subTitle" idx="1" hasCustomPrompt="1"/>
          </p:nvPr>
        </p:nvSpPr>
        <p:spPr>
          <a:xfrm>
            <a:off x="1524001" y="4655937"/>
            <a:ext cx="9144000" cy="1158677"/>
          </a:xfrm>
        </p:spPr>
        <p:txBody>
          <a:bodyPr>
            <a:normAutofit/>
          </a:bodyPr>
          <a:lstStyle>
            <a:lvl1pPr marL="0" indent="0" algn="ctr">
              <a:buNone/>
              <a:defRPr sz="2216">
                <a:solidFill>
                  <a:schemeClr val="bg1"/>
                </a:solidFill>
              </a:defRPr>
            </a:lvl1pPr>
            <a:lvl2pPr marL="657955" indent="0" algn="ctr">
              <a:buNone/>
              <a:defRPr sz="2878"/>
            </a:lvl2pPr>
            <a:lvl3pPr marL="1315911" indent="0" algn="ctr">
              <a:buNone/>
              <a:defRPr sz="2590"/>
            </a:lvl3pPr>
            <a:lvl4pPr marL="1973865" indent="0" algn="ctr">
              <a:buNone/>
              <a:defRPr sz="2302"/>
            </a:lvl4pPr>
            <a:lvl5pPr marL="2631820" indent="0" algn="ctr">
              <a:buNone/>
              <a:defRPr sz="2302"/>
            </a:lvl5pPr>
            <a:lvl6pPr marL="3289776" indent="0" algn="ctr">
              <a:buNone/>
              <a:defRPr sz="2302"/>
            </a:lvl6pPr>
            <a:lvl7pPr marL="3947732" indent="0" algn="ctr">
              <a:buNone/>
              <a:defRPr sz="2302"/>
            </a:lvl7pPr>
            <a:lvl8pPr marL="4605687" indent="0" algn="ctr">
              <a:buNone/>
              <a:defRPr sz="2302"/>
            </a:lvl8pPr>
            <a:lvl9pPr marL="5263641" indent="0" algn="ctr">
              <a:buNone/>
              <a:defRPr sz="2302"/>
            </a:lvl9pPr>
          </a:lstStyle>
          <a:p>
            <a:r>
              <a:rPr lang="ru-RU" dirty="0"/>
              <a:t>Подзаголовок</a:t>
            </a:r>
            <a:endParaRPr lang="en-US" dirty="0"/>
          </a:p>
        </p:txBody>
      </p:sp>
      <p:sp>
        <p:nvSpPr>
          <p:cNvPr id="123" name="Текст 3">
            <a:extLst>
              <a:ext uri="{FF2B5EF4-FFF2-40B4-BE49-F238E27FC236}">
                <a16:creationId xmlns:a16="http://schemas.microsoft.com/office/drawing/2014/main" xmlns="" id="{71611C9E-E969-4828-A6FB-099BE1704210}"/>
              </a:ext>
            </a:extLst>
          </p:cNvPr>
          <p:cNvSpPr>
            <a:spLocks noGrp="1"/>
          </p:cNvSpPr>
          <p:nvPr>
            <p:ph type="body" sz="half" idx="2" hasCustomPrompt="1"/>
          </p:nvPr>
        </p:nvSpPr>
        <p:spPr>
          <a:xfrm>
            <a:off x="4510555" y="6446418"/>
            <a:ext cx="3170892" cy="183063"/>
          </a:xfrm>
        </p:spPr>
        <p:txBody>
          <a:bodyPr/>
          <a:lstStyle>
            <a:lvl1pPr marL="0" indent="0" algn="ctr">
              <a:buNone/>
              <a:defRPr sz="1477">
                <a:solidFill>
                  <a:schemeClr val="bg1"/>
                </a:solidFill>
                <a:latin typeface="+mn-lt"/>
              </a:defRPr>
            </a:lvl1pPr>
            <a:lvl2pPr marL="422037" indent="0">
              <a:buNone/>
              <a:defRPr sz="1292"/>
            </a:lvl2pPr>
            <a:lvl3pPr marL="844073" indent="0">
              <a:buNone/>
              <a:defRPr sz="1108"/>
            </a:lvl3pPr>
            <a:lvl4pPr marL="1266110" indent="0">
              <a:buNone/>
              <a:defRPr sz="923"/>
            </a:lvl4pPr>
            <a:lvl5pPr marL="1688147" indent="0">
              <a:buNone/>
              <a:defRPr sz="923"/>
            </a:lvl5pPr>
            <a:lvl6pPr marL="2110184" indent="0">
              <a:buNone/>
              <a:defRPr sz="923"/>
            </a:lvl6pPr>
            <a:lvl7pPr marL="2532220" indent="0">
              <a:buNone/>
              <a:defRPr sz="923"/>
            </a:lvl7pPr>
            <a:lvl8pPr marL="2954257" indent="0">
              <a:buNone/>
              <a:defRPr sz="923"/>
            </a:lvl8pPr>
            <a:lvl9pPr marL="3376293" indent="0">
              <a:buNone/>
              <a:defRPr sz="923"/>
            </a:lvl9pPr>
          </a:lstStyle>
          <a:p>
            <a:pPr lvl="0"/>
            <a:r>
              <a:rPr lang="ru-RU" dirty="0"/>
              <a:t>2021 г.</a:t>
            </a:r>
          </a:p>
        </p:txBody>
      </p:sp>
      <p:sp>
        <p:nvSpPr>
          <p:cNvPr id="157" name="Прямоугольник 156">
            <a:extLst>
              <a:ext uri="{FF2B5EF4-FFF2-40B4-BE49-F238E27FC236}">
                <a16:creationId xmlns:a16="http://schemas.microsoft.com/office/drawing/2014/main" xmlns="" id="{46BEE894-F66A-4E44-B18E-3B1D3C6629FA}"/>
              </a:ext>
            </a:extLst>
          </p:cNvPr>
          <p:cNvSpPr/>
          <p:nvPr/>
        </p:nvSpPr>
        <p:spPr>
          <a:xfrm>
            <a:off x="0" y="2"/>
            <a:ext cx="12192000" cy="22786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31" spc="184" baseline="0"/>
              <a:t>ФЕДЕРАЛЬНАЯ СЛУЖБА ПО НАДЗОРУ В СФЕРЕ СВЯЗИ, ИНФОРМАЦИОННЫХ ТЕХНОЛОГИЙ И МАССОВЫХ КОММУНИКАЦИЙ</a:t>
            </a:r>
            <a:endParaRPr lang="ru-RU" sz="831" spc="184" baseline="0" dirty="0"/>
          </a:p>
        </p:txBody>
      </p:sp>
      <p:sp>
        <p:nvSpPr>
          <p:cNvPr id="226" name="Прямоугольник 225">
            <a:extLst>
              <a:ext uri="{FF2B5EF4-FFF2-40B4-BE49-F238E27FC236}">
                <a16:creationId xmlns:a16="http://schemas.microsoft.com/office/drawing/2014/main" xmlns="" id="{ECDB6668-3F03-4B7E-A7CA-F5775C33B87C}"/>
              </a:ext>
            </a:extLst>
          </p:cNvPr>
          <p:cNvSpPr/>
          <p:nvPr/>
        </p:nvSpPr>
        <p:spPr>
          <a:xfrm>
            <a:off x="4120762" y="2246525"/>
            <a:ext cx="3950477" cy="38698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16" b="1" cap="none" spc="46" dirty="0">
                <a:ln w="9525" cmpd="sng">
                  <a:solidFill>
                    <a:schemeClr val="tx1">
                      <a:lumMod val="25000"/>
                      <a:lumOff val="75000"/>
                    </a:schemeClr>
                  </a:solidFill>
                  <a:prstDash val="solid"/>
                </a:ln>
                <a:solidFill>
                  <a:srgbClr val="70AD47">
                    <a:tint val="1000"/>
                  </a:srgbClr>
                </a:solidFill>
                <a:effectLst/>
                <a:latin typeface="+mj-lt"/>
              </a:rPr>
              <a:t>РОСКОМНАДЗОР</a:t>
            </a:r>
          </a:p>
        </p:txBody>
      </p:sp>
      <p:pic>
        <p:nvPicPr>
          <p:cNvPr id="11" name="Рисунок 10">
            <a:extLst>
              <a:ext uri="{FF2B5EF4-FFF2-40B4-BE49-F238E27FC236}">
                <a16:creationId xmlns:a16="http://schemas.microsoft.com/office/drawing/2014/main" xmlns="" id="{1C91BB69-90CF-42F9-8894-E235CC4B4FDB}"/>
              </a:ext>
            </a:extLst>
          </p:cNvPr>
          <p:cNvPicPr>
            <a:picLocks/>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saturation sat="66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385228" y="588204"/>
            <a:ext cx="1421545" cy="1575338"/>
          </a:xfrm>
          <a:prstGeom prst="rect">
            <a:avLst/>
          </a:prstGeom>
        </p:spPr>
      </p:pic>
    </p:spTree>
    <p:extLst>
      <p:ext uri="{BB962C8B-B14F-4D97-AF65-F5344CB8AC3E}">
        <p14:creationId xmlns:p14="http://schemas.microsoft.com/office/powerpoint/2010/main" val="67980739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31F7AB3C-4C71-4660-805D-0AE5788CDECE}" type="datetime1">
              <a:rPr lang="ru-RU" smtClean="0"/>
              <a:t>05.09.2023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F4265DA-81D6-4092-B6C5-08F21DC4A8F6}" type="slidenum">
              <a:rPr lang="ru-RU" smtClean="0"/>
              <a:t>‹#›</a:t>
            </a:fld>
            <a:endParaRPr lang="ru-RU"/>
          </a:p>
        </p:txBody>
      </p:sp>
    </p:spTree>
    <p:extLst>
      <p:ext uri="{BB962C8B-B14F-4D97-AF65-F5344CB8AC3E}">
        <p14:creationId xmlns:p14="http://schemas.microsoft.com/office/powerpoint/2010/main" val="864108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Титульный слайд">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822250"/>
            <a:ext cx="10363200" cy="1452996"/>
          </a:xfrm>
        </p:spPr>
        <p:txBody>
          <a:bodyPr anchor="ctr">
            <a:normAutofit/>
          </a:bodyPr>
          <a:lstStyle>
            <a:lvl1pPr algn="ctr">
              <a:defRPr sz="4200">
                <a:solidFill>
                  <a:schemeClr val="bg2">
                    <a:lumMod val="10000"/>
                  </a:schemeClr>
                </a:solidFill>
              </a:defRPr>
            </a:lvl1pPr>
          </a:lstStyle>
          <a:p>
            <a:r>
              <a:rPr lang="ru-RU" dirty="0"/>
              <a:t>Спасибо за внимание!</a:t>
            </a:r>
            <a:endParaRPr lang="en-US" dirty="0"/>
          </a:p>
        </p:txBody>
      </p:sp>
      <p:sp>
        <p:nvSpPr>
          <p:cNvPr id="157" name="Прямоугольник 156">
            <a:extLst>
              <a:ext uri="{FF2B5EF4-FFF2-40B4-BE49-F238E27FC236}">
                <a16:creationId xmlns:a16="http://schemas.microsoft.com/office/drawing/2014/main" xmlns="" id="{46BEE894-F66A-4E44-B18E-3B1D3C6629FA}"/>
              </a:ext>
            </a:extLst>
          </p:cNvPr>
          <p:cNvSpPr/>
          <p:nvPr userDrawn="1"/>
        </p:nvSpPr>
        <p:spPr>
          <a:xfrm>
            <a:off x="0" y="1"/>
            <a:ext cx="12192000" cy="2278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169"/>
          </a:p>
        </p:txBody>
      </p:sp>
      <p:pic>
        <p:nvPicPr>
          <p:cNvPr id="192" name="Рисунок 191">
            <a:extLst>
              <a:ext uri="{FF2B5EF4-FFF2-40B4-BE49-F238E27FC236}">
                <a16:creationId xmlns:a16="http://schemas.microsoft.com/office/drawing/2014/main" xmlns="" id="{2232D7F8-0A88-4C77-9B43-18184A048EEB}"/>
              </a:ext>
            </a:extLst>
          </p:cNvPr>
          <p:cNvPicPr>
            <a:picLocks noChangeAspect="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135832" y="544636"/>
            <a:ext cx="1920337" cy="1694237"/>
          </a:xfrm>
          <a:prstGeom prst="rect">
            <a:avLst/>
          </a:prstGeom>
        </p:spPr>
      </p:pic>
      <p:sp>
        <p:nvSpPr>
          <p:cNvPr id="226" name="Прямоугольник 225">
            <a:extLst>
              <a:ext uri="{FF2B5EF4-FFF2-40B4-BE49-F238E27FC236}">
                <a16:creationId xmlns:a16="http://schemas.microsoft.com/office/drawing/2014/main" xmlns="" id="{ECDB6668-3F03-4B7E-A7CA-F5775C33B87C}"/>
              </a:ext>
            </a:extLst>
          </p:cNvPr>
          <p:cNvSpPr/>
          <p:nvPr userDrawn="1"/>
        </p:nvSpPr>
        <p:spPr>
          <a:xfrm>
            <a:off x="4215984" y="2246525"/>
            <a:ext cx="3950478" cy="38698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cap="none" spc="50" dirty="0">
                <a:ln w="9525" cmpd="sng">
                  <a:solidFill>
                    <a:schemeClr val="accent1"/>
                  </a:solidFill>
                  <a:prstDash val="solid"/>
                </a:ln>
                <a:solidFill>
                  <a:srgbClr val="70AD47">
                    <a:tint val="1000"/>
                  </a:srgbClr>
                </a:solidFill>
                <a:effectLst/>
                <a:latin typeface="+mj-lt"/>
              </a:rPr>
              <a:t>РОСКОМНАДЗОР</a:t>
            </a:r>
          </a:p>
        </p:txBody>
      </p:sp>
      <p:sp>
        <p:nvSpPr>
          <p:cNvPr id="260" name="Параллелограмм 259">
            <a:extLst>
              <a:ext uri="{FF2B5EF4-FFF2-40B4-BE49-F238E27FC236}">
                <a16:creationId xmlns:a16="http://schemas.microsoft.com/office/drawing/2014/main" xmlns="" id="{1DA50796-60C4-4B9E-9F32-BD8275B01AB4}"/>
              </a:ext>
            </a:extLst>
          </p:cNvPr>
          <p:cNvSpPr/>
          <p:nvPr userDrawn="1"/>
        </p:nvSpPr>
        <p:spPr>
          <a:xfrm>
            <a:off x="11277600" y="1"/>
            <a:ext cx="761774" cy="227861"/>
          </a:xfrm>
          <a:prstGeom prst="parallelogram">
            <a:avLst>
              <a:gd name="adj" fmla="val 7273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169"/>
          </a:p>
        </p:txBody>
      </p:sp>
      <p:sp>
        <p:nvSpPr>
          <p:cNvPr id="261" name="Параллелограмм 260">
            <a:extLst>
              <a:ext uri="{FF2B5EF4-FFF2-40B4-BE49-F238E27FC236}">
                <a16:creationId xmlns:a16="http://schemas.microsoft.com/office/drawing/2014/main" xmlns="" id="{FD7C53EB-21B8-42B1-AE33-E03E384EB465}"/>
              </a:ext>
            </a:extLst>
          </p:cNvPr>
          <p:cNvSpPr/>
          <p:nvPr userDrawn="1"/>
        </p:nvSpPr>
        <p:spPr>
          <a:xfrm>
            <a:off x="11013139" y="1"/>
            <a:ext cx="761774" cy="227861"/>
          </a:xfrm>
          <a:prstGeom prst="parallelogram">
            <a:avLst>
              <a:gd name="adj" fmla="val 72730"/>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169"/>
          </a:p>
        </p:txBody>
      </p:sp>
    </p:spTree>
    <p:extLst>
      <p:ext uri="{BB962C8B-B14F-4D97-AF65-F5344CB8AC3E}">
        <p14:creationId xmlns:p14="http://schemas.microsoft.com/office/powerpoint/2010/main" val="2921130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6E22E0-9153-4A97-A1BE-A1DEC51CD599}" type="datetime1">
              <a:rPr lang="ru-RU" smtClean="0"/>
              <a:t>05.09.2023</a:t>
            </a:fld>
            <a:endParaRPr lang="ru-RU"/>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4265DA-81D6-4092-B6C5-08F21DC4A8F6}" type="slidenum">
              <a:rPr lang="ru-RU" smtClean="0"/>
              <a:t>‹#›</a:t>
            </a:fld>
            <a:endParaRPr lang="ru-RU"/>
          </a:p>
        </p:txBody>
      </p:sp>
    </p:spTree>
    <p:extLst>
      <p:ext uri="{BB962C8B-B14F-4D97-AF65-F5344CB8AC3E}">
        <p14:creationId xmlns:p14="http://schemas.microsoft.com/office/powerpoint/2010/main" val="22034669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Lst>
  <p:hf hdr="0" ftr="0" dt="0"/>
  <p:txStyles>
    <p:titleStyle>
      <a:lvl1pPr algn="l" defTabSz="91441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1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8" rtl="0" eaLnBrk="1" latinLnBrk="0" hangingPunct="1">
        <a:defRPr sz="1800" kern="1200">
          <a:solidFill>
            <a:schemeClr val="tx1"/>
          </a:solidFill>
          <a:latin typeface="+mn-lt"/>
          <a:ea typeface="+mn-ea"/>
          <a:cs typeface="+mn-cs"/>
        </a:defRPr>
      </a:lvl1pPr>
      <a:lvl2pPr marL="457209" algn="l" defTabSz="914418" rtl="0" eaLnBrk="1" latinLnBrk="0" hangingPunct="1">
        <a:defRPr sz="1800" kern="1200">
          <a:solidFill>
            <a:schemeClr val="tx1"/>
          </a:solidFill>
          <a:latin typeface="+mn-lt"/>
          <a:ea typeface="+mn-ea"/>
          <a:cs typeface="+mn-cs"/>
        </a:defRPr>
      </a:lvl2pPr>
      <a:lvl3pPr marL="914418" algn="l" defTabSz="914418" rtl="0" eaLnBrk="1" latinLnBrk="0" hangingPunct="1">
        <a:defRPr sz="1800" kern="1200">
          <a:solidFill>
            <a:schemeClr val="tx1"/>
          </a:solidFill>
          <a:latin typeface="+mn-lt"/>
          <a:ea typeface="+mn-ea"/>
          <a:cs typeface="+mn-cs"/>
        </a:defRPr>
      </a:lvl3pPr>
      <a:lvl4pPr marL="1371627" algn="l" defTabSz="914418" rtl="0" eaLnBrk="1" latinLnBrk="0" hangingPunct="1">
        <a:defRPr sz="1800" kern="1200">
          <a:solidFill>
            <a:schemeClr val="tx1"/>
          </a:solidFill>
          <a:latin typeface="+mn-lt"/>
          <a:ea typeface="+mn-ea"/>
          <a:cs typeface="+mn-cs"/>
        </a:defRPr>
      </a:lvl4pPr>
      <a:lvl5pPr marL="1828837" algn="l" defTabSz="914418" rtl="0" eaLnBrk="1" latinLnBrk="0" hangingPunct="1">
        <a:defRPr sz="1800" kern="1200">
          <a:solidFill>
            <a:schemeClr val="tx1"/>
          </a:solidFill>
          <a:latin typeface="+mn-lt"/>
          <a:ea typeface="+mn-ea"/>
          <a:cs typeface="+mn-cs"/>
        </a:defRPr>
      </a:lvl5pPr>
      <a:lvl6pPr marL="2286046" algn="l" defTabSz="914418" rtl="0" eaLnBrk="1" latinLnBrk="0" hangingPunct="1">
        <a:defRPr sz="1800" kern="1200">
          <a:solidFill>
            <a:schemeClr val="tx1"/>
          </a:solidFill>
          <a:latin typeface="+mn-lt"/>
          <a:ea typeface="+mn-ea"/>
          <a:cs typeface="+mn-cs"/>
        </a:defRPr>
      </a:lvl6pPr>
      <a:lvl7pPr marL="2743255" algn="l" defTabSz="914418" rtl="0" eaLnBrk="1" latinLnBrk="0" hangingPunct="1">
        <a:defRPr sz="1800" kern="1200">
          <a:solidFill>
            <a:schemeClr val="tx1"/>
          </a:solidFill>
          <a:latin typeface="+mn-lt"/>
          <a:ea typeface="+mn-ea"/>
          <a:cs typeface="+mn-cs"/>
        </a:defRPr>
      </a:lvl7pPr>
      <a:lvl8pPr marL="3200464" algn="l" defTabSz="914418" rtl="0" eaLnBrk="1" latinLnBrk="0" hangingPunct="1">
        <a:defRPr sz="1800" kern="1200">
          <a:solidFill>
            <a:schemeClr val="tx1"/>
          </a:solidFill>
          <a:latin typeface="+mn-lt"/>
          <a:ea typeface="+mn-ea"/>
          <a:cs typeface="+mn-cs"/>
        </a:defRPr>
      </a:lvl8pPr>
      <a:lvl9pPr marL="3657673" algn="l" defTabSz="91441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consultant.ru/document/cons_doc_LAW_439201/d996966e22e1320c9de1ab82d9f6be12c3d9d765/#dst100161"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3" Type="http://schemas.openxmlformats.org/officeDocument/2006/relationships/image" Target="../media/image37.svg"/><Relationship Id="rId2" Type="http://schemas.openxmlformats.org/officeDocument/2006/relationships/image" Target="../media/image6.png"/><Relationship Id="rId1" Type="http://schemas.openxmlformats.org/officeDocument/2006/relationships/slideLayout" Target="../slideLayouts/slideLayout2.xml"/><Relationship Id="rId14" Type="http://schemas.openxmlformats.org/officeDocument/2006/relationships/image" Target="../media/image7.png"/></Relationships>
</file>

<file path=ppt/slides/_rels/slide6.xml.rels><?xml version="1.0" encoding="UTF-8" standalone="yes"?>
<Relationships xmlns="http://schemas.openxmlformats.org/package/2006/relationships"><Relationship Id="rId13" Type="http://schemas.openxmlformats.org/officeDocument/2006/relationships/image" Target="../media/image37.svg"/><Relationship Id="rId2" Type="http://schemas.openxmlformats.org/officeDocument/2006/relationships/image" Target="../media/image6.png"/><Relationship Id="rId1" Type="http://schemas.openxmlformats.org/officeDocument/2006/relationships/slideLayout" Target="../slideLayouts/slideLayout2.xml"/><Relationship Id="rId14" Type="http://schemas.openxmlformats.org/officeDocument/2006/relationships/image" Target="../media/image8.png"/></Relationships>
</file>

<file path=ppt/slides/_rels/slide7.xml.rels><?xml version="1.0" encoding="UTF-8" standalone="yes"?>
<Relationships xmlns="http://schemas.openxmlformats.org/package/2006/relationships"><Relationship Id="rId13" Type="http://schemas.openxmlformats.org/officeDocument/2006/relationships/image" Target="../media/image37.svg"/><Relationship Id="rId2" Type="http://schemas.openxmlformats.org/officeDocument/2006/relationships/image" Target="../media/image6.png"/><Relationship Id="rId1" Type="http://schemas.openxmlformats.org/officeDocument/2006/relationships/slideLayout" Target="../slideLayouts/slideLayout2.xml"/><Relationship Id="rId14" Type="http://schemas.openxmlformats.org/officeDocument/2006/relationships/image" Target="../media/image7.png"/></Relationships>
</file>

<file path=ppt/slides/_rels/slide8.xml.rels><?xml version="1.0" encoding="UTF-8" standalone="yes"?>
<Relationships xmlns="http://schemas.openxmlformats.org/package/2006/relationships"><Relationship Id="rId13" Type="http://schemas.openxmlformats.org/officeDocument/2006/relationships/image" Target="../media/image3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xmlns="" id="{174BA86B-E729-4815-9DE9-159D4FB6AE7D}"/>
              </a:ext>
            </a:extLst>
          </p:cNvPr>
          <p:cNvSpPr>
            <a:spLocks noGrp="1"/>
          </p:cNvSpPr>
          <p:nvPr>
            <p:ph type="ctrTitle"/>
          </p:nvPr>
        </p:nvSpPr>
        <p:spPr>
          <a:xfrm>
            <a:off x="750498" y="2882634"/>
            <a:ext cx="10363200" cy="1452996"/>
          </a:xfrm>
        </p:spPr>
        <p:txBody>
          <a:bodyPr>
            <a:normAutofit/>
          </a:bodyPr>
          <a:lstStyle/>
          <a:p>
            <a:r>
              <a:rPr lang="ru-RU" sz="2800" b="1" dirty="0"/>
              <a:t>ОБЗОР ЗАКОНОДАТЕЛЬСТВА РОССИЙСКОЙ ФЕДЕРАЦИИ В ОБЛАСТИ ПЕРСОНАЛЬНЫХ ДАННЫХ: НОВОВВЕДЕНИЯ И НАДЗОР ЗА СОБЛЮДЕНИЕМ ТРЕБОВАНИЙ</a:t>
            </a:r>
          </a:p>
        </p:txBody>
      </p:sp>
      <p:sp>
        <p:nvSpPr>
          <p:cNvPr id="3" name="Подзаголовок 2">
            <a:extLst>
              <a:ext uri="{FF2B5EF4-FFF2-40B4-BE49-F238E27FC236}">
                <a16:creationId xmlns:a16="http://schemas.microsoft.com/office/drawing/2014/main" xmlns="" id="{CF3761AF-218F-4008-8803-4E0C410BE536}"/>
              </a:ext>
            </a:extLst>
          </p:cNvPr>
          <p:cNvSpPr>
            <a:spLocks noGrp="1"/>
          </p:cNvSpPr>
          <p:nvPr>
            <p:ph type="subTitle" idx="1"/>
          </p:nvPr>
        </p:nvSpPr>
        <p:spPr>
          <a:xfrm>
            <a:off x="1524001" y="4655937"/>
            <a:ext cx="9144000" cy="951233"/>
          </a:xfrm>
        </p:spPr>
        <p:txBody>
          <a:bodyPr/>
          <a:lstStyle/>
          <a:p>
            <a:r>
              <a:rPr lang="ru-RU" sz="2800" dirty="0" smtClean="0"/>
              <a:t>Управление </a:t>
            </a:r>
            <a:r>
              <a:rPr lang="ru-RU" sz="2800" dirty="0" err="1" smtClean="0"/>
              <a:t>Роскомнадзора</a:t>
            </a:r>
            <a:r>
              <a:rPr lang="ru-RU" sz="2800" dirty="0" smtClean="0"/>
              <a:t> по Центральному федеральному округу</a:t>
            </a:r>
          </a:p>
        </p:txBody>
      </p:sp>
      <p:sp>
        <p:nvSpPr>
          <p:cNvPr id="6" name="Текст 5">
            <a:extLst>
              <a:ext uri="{FF2B5EF4-FFF2-40B4-BE49-F238E27FC236}">
                <a16:creationId xmlns:a16="http://schemas.microsoft.com/office/drawing/2014/main" xmlns="" id="{14783722-9F09-4B6C-BBE2-36601A4E97AB}"/>
              </a:ext>
            </a:extLst>
          </p:cNvPr>
          <p:cNvSpPr>
            <a:spLocks noGrp="1"/>
          </p:cNvSpPr>
          <p:nvPr>
            <p:ph type="body" sz="half" idx="2"/>
          </p:nvPr>
        </p:nvSpPr>
        <p:spPr>
          <a:xfrm>
            <a:off x="4301549" y="6336028"/>
            <a:ext cx="3170892" cy="323564"/>
          </a:xfrm>
        </p:spPr>
        <p:txBody>
          <a:bodyPr>
            <a:noAutofit/>
          </a:bodyPr>
          <a:lstStyle/>
          <a:p>
            <a:r>
              <a:rPr lang="ru-RU" sz="1800" dirty="0" smtClean="0"/>
              <a:t>2023 </a:t>
            </a:r>
            <a:r>
              <a:rPr lang="ru-RU" sz="1800" dirty="0"/>
              <a:t>г.</a:t>
            </a:r>
          </a:p>
        </p:txBody>
      </p:sp>
      <p:sp>
        <p:nvSpPr>
          <p:cNvPr id="4" name="Номер слайда 3">
            <a:extLst>
              <a:ext uri="{FF2B5EF4-FFF2-40B4-BE49-F238E27FC236}">
                <a16:creationId xmlns:a16="http://schemas.microsoft.com/office/drawing/2014/main" xmlns="" id="{07DA243C-6ED1-4298-BA0A-E8CD3EBBF0C3}"/>
              </a:ext>
            </a:extLst>
          </p:cNvPr>
          <p:cNvSpPr>
            <a:spLocks noGrp="1"/>
          </p:cNvSpPr>
          <p:nvPr>
            <p:ph type="sldNum" sz="quarter" idx="4294967295"/>
          </p:nvPr>
        </p:nvSpPr>
        <p:spPr>
          <a:xfrm>
            <a:off x="9448800" y="6464300"/>
            <a:ext cx="2743200" cy="365125"/>
          </a:xfrm>
        </p:spPr>
        <p:txBody>
          <a:bodyPr/>
          <a:lstStyle/>
          <a:p>
            <a:fld id="{5F4265DA-81D6-4092-B6C5-08F21DC4A8F6}" type="slidenum">
              <a:rPr lang="ru-RU" smtClean="0"/>
              <a:t>1</a:t>
            </a:fld>
            <a:endParaRPr lang="ru-RU"/>
          </a:p>
        </p:txBody>
      </p:sp>
    </p:spTree>
    <p:extLst>
      <p:ext uri="{BB962C8B-B14F-4D97-AF65-F5344CB8AC3E}">
        <p14:creationId xmlns:p14="http://schemas.microsoft.com/office/powerpoint/2010/main" val="957999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Трансграничная передача персональных данных</a:t>
            </a:r>
            <a:endParaRPr lang="ru-RU" dirty="0"/>
          </a:p>
        </p:txBody>
      </p:sp>
      <p:sp>
        <p:nvSpPr>
          <p:cNvPr id="3" name="Объект 2"/>
          <p:cNvSpPr>
            <a:spLocks noGrp="1"/>
          </p:cNvSpPr>
          <p:nvPr>
            <p:ph idx="1"/>
          </p:nvPr>
        </p:nvSpPr>
        <p:spPr>
          <a:xfrm>
            <a:off x="581116" y="2131975"/>
            <a:ext cx="4880380" cy="1883668"/>
          </a:xfrm>
        </p:spPr>
        <p:txBody>
          <a:bodyPr>
            <a:normAutofit/>
          </a:bodyPr>
          <a:lstStyle/>
          <a:p>
            <a:pPr marL="0" indent="0" algn="ctr">
              <a:buNone/>
            </a:pPr>
            <a:r>
              <a:rPr lang="ru-RU" sz="1800" dirty="0" smtClean="0"/>
              <a:t>В </a:t>
            </a:r>
            <a:r>
              <a:rPr lang="ru-RU" sz="1800" dirty="0"/>
              <a:t>случае если филиал, расположенный на территории иностранного государства, не зарегистрирован на территории иностранного государства в качестве обособленного юридического лица, то при передаче персональных данных работников требования ст. 12 </a:t>
            </a:r>
            <a:r>
              <a:rPr lang="ru-RU" sz="1800" dirty="0" smtClean="0"/>
              <a:t>Закона № 152-ФЗ в </a:t>
            </a:r>
            <a:r>
              <a:rPr lang="ru-RU" sz="1800" dirty="0"/>
              <a:t>рассматриваемом случае распространяться не </a:t>
            </a:r>
            <a:r>
              <a:rPr lang="ru-RU" sz="1800" dirty="0" smtClean="0"/>
              <a:t>будут</a:t>
            </a:r>
            <a:endParaRPr lang="ru-RU" sz="1800" dirty="0"/>
          </a:p>
        </p:txBody>
      </p:sp>
      <p:sp>
        <p:nvSpPr>
          <p:cNvPr id="4" name="Номер слайда 3"/>
          <p:cNvSpPr>
            <a:spLocks noGrp="1"/>
          </p:cNvSpPr>
          <p:nvPr>
            <p:ph type="sldNum" sz="quarter" idx="12"/>
          </p:nvPr>
        </p:nvSpPr>
        <p:spPr/>
        <p:txBody>
          <a:bodyPr/>
          <a:lstStyle/>
          <a:p>
            <a:fld id="{5F4265DA-81D6-4092-B6C5-08F21DC4A8F6}" type="slidenum">
              <a:rPr lang="ru-RU" smtClean="0"/>
              <a:t>10</a:t>
            </a:fld>
            <a:endParaRPr lang="ru-RU"/>
          </a:p>
        </p:txBody>
      </p:sp>
      <p:sp>
        <p:nvSpPr>
          <p:cNvPr id="6" name="Загнутый угол 5"/>
          <p:cNvSpPr/>
          <p:nvPr/>
        </p:nvSpPr>
        <p:spPr>
          <a:xfrm>
            <a:off x="390305" y="4015643"/>
            <a:ext cx="368972" cy="419661"/>
          </a:xfrm>
          <a:prstGeom prst="foldedCorner">
            <a:avLst/>
          </a:prstGeom>
          <a:effectLst>
            <a:glow rad="63500">
              <a:schemeClr val="accent1">
                <a:satMod val="175000"/>
                <a:alpha val="40000"/>
              </a:schemeClr>
            </a:glow>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5</a:t>
            </a:r>
            <a:endParaRPr lang="ru-RU" dirty="0"/>
          </a:p>
        </p:txBody>
      </p:sp>
      <p:pic>
        <p:nvPicPr>
          <p:cNvPr id="8" name="Рисунок 7"/>
          <p:cNvPicPr>
            <a:picLocks noChangeAspect="1"/>
          </p:cNvPicPr>
          <p:nvPr/>
        </p:nvPicPr>
        <p:blipFill>
          <a:blip r:embed="rId2"/>
          <a:stretch>
            <a:fillRect/>
          </a:stretch>
        </p:blipFill>
        <p:spPr>
          <a:xfrm>
            <a:off x="5766333" y="1761566"/>
            <a:ext cx="6193920" cy="4129280"/>
          </a:xfrm>
          <a:prstGeom prst="rect">
            <a:avLst/>
          </a:prstGeom>
        </p:spPr>
      </p:pic>
      <p:sp>
        <p:nvSpPr>
          <p:cNvPr id="9" name="TextBox 8"/>
          <p:cNvSpPr txBox="1"/>
          <p:nvPr/>
        </p:nvSpPr>
        <p:spPr>
          <a:xfrm>
            <a:off x="759277" y="4498544"/>
            <a:ext cx="4595238" cy="1477328"/>
          </a:xfrm>
          <a:prstGeom prst="rect">
            <a:avLst/>
          </a:prstGeom>
          <a:noFill/>
        </p:spPr>
        <p:txBody>
          <a:bodyPr wrap="square" rtlCol="0">
            <a:spAutoFit/>
          </a:bodyPr>
          <a:lstStyle/>
          <a:p>
            <a:pPr algn="ctr"/>
            <a:r>
              <a:rPr lang="ru-RU" dirty="0" smtClean="0"/>
              <a:t>В </a:t>
            </a:r>
            <a:r>
              <a:rPr lang="ru-RU" dirty="0"/>
              <a:t>случае, если субъект персональных данных самостоятельно передает свои персональные данные (например, оформляя заказ на иностранном интернет-магазине) трансграничной передачи не будет</a:t>
            </a:r>
          </a:p>
          <a:p>
            <a:pPr algn="ctr"/>
            <a:endParaRPr lang="ru-RU"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752" y="1761566"/>
            <a:ext cx="390525" cy="436511"/>
          </a:xfrm>
          <a:prstGeom prst="rect">
            <a:avLst/>
          </a:prstGeom>
          <a:noFill/>
          <a:ln>
            <a:noFill/>
          </a:ln>
          <a:effectLst>
            <a:glow rad="63500">
              <a:schemeClr val="accent1">
                <a:satMod val="175000"/>
                <a:alpha val="40000"/>
              </a:schemeClr>
            </a:glow>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1139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FDAC419-DBD0-4011-8932-ADEBC7CECFDD}"/>
              </a:ext>
            </a:extLst>
          </p:cNvPr>
          <p:cNvSpPr>
            <a:spLocks noGrp="1"/>
          </p:cNvSpPr>
          <p:nvPr>
            <p:ph type="title"/>
          </p:nvPr>
        </p:nvSpPr>
        <p:spPr>
          <a:xfrm>
            <a:off x="764520" y="392489"/>
            <a:ext cx="10556623" cy="692739"/>
          </a:xfrm>
        </p:spPr>
        <p:txBody>
          <a:bodyPr>
            <a:normAutofit fontScale="90000"/>
          </a:bodyPr>
          <a:lstStyle/>
          <a:p>
            <a:r>
              <a:rPr lang="ru-RU" dirty="0"/>
              <a:t>Перечень сведений, подлежащих указанию в уведомлении о намерении осуществлять трансграничную передачу </a:t>
            </a:r>
            <a:r>
              <a:rPr lang="ru-RU" dirty="0" err="1"/>
              <a:t>ПДн</a:t>
            </a:r>
            <a:r>
              <a:rPr lang="ru-RU" dirty="0"/>
              <a:t> (</a:t>
            </a:r>
            <a:r>
              <a:rPr lang="ru-RU" dirty="0">
                <a:solidFill>
                  <a:schemeClr val="tx2"/>
                </a:solidFill>
              </a:rPr>
              <a:t>ч. 4 ст. 12 №152-ФЗ)</a:t>
            </a:r>
            <a:endParaRPr lang="ru-RU" dirty="0"/>
          </a:p>
        </p:txBody>
      </p:sp>
      <p:sp>
        <p:nvSpPr>
          <p:cNvPr id="4" name="Номер слайда 3">
            <a:extLst>
              <a:ext uri="{FF2B5EF4-FFF2-40B4-BE49-F238E27FC236}">
                <a16:creationId xmlns:a16="http://schemas.microsoft.com/office/drawing/2014/main" xmlns="" id="{BC6D3B25-8E99-4905-8E2C-212CD27C33BE}"/>
              </a:ext>
            </a:extLst>
          </p:cNvPr>
          <p:cNvSpPr>
            <a:spLocks noGrp="1"/>
          </p:cNvSpPr>
          <p:nvPr>
            <p:ph type="sldNum" sz="quarter" idx="12"/>
          </p:nvPr>
        </p:nvSpPr>
        <p:spPr/>
        <p:txBody>
          <a:bodyPr/>
          <a:lstStyle/>
          <a:p>
            <a:fld id="{5F4265DA-81D6-4092-B6C5-08F21DC4A8F6}" type="slidenum">
              <a:rPr lang="ru-RU" smtClean="0"/>
              <a:pPr/>
              <a:t>11</a:t>
            </a:fld>
            <a:endParaRPr lang="ru-RU"/>
          </a:p>
        </p:txBody>
      </p:sp>
      <p:sp>
        <p:nvSpPr>
          <p:cNvPr id="5" name="TextBox 4"/>
          <p:cNvSpPr txBox="1"/>
          <p:nvPr/>
        </p:nvSpPr>
        <p:spPr>
          <a:xfrm>
            <a:off x="2983798" y="1412208"/>
            <a:ext cx="8510109" cy="4801314"/>
          </a:xfrm>
          <a:prstGeom prst="rect">
            <a:avLst/>
          </a:prstGeom>
          <a:noFill/>
        </p:spPr>
        <p:txBody>
          <a:bodyPr wrap="square" rtlCol="0">
            <a:spAutoFit/>
          </a:bodyPr>
          <a:lstStyle/>
          <a:p>
            <a:r>
              <a:rPr lang="ru-RU" dirty="0"/>
              <a:t>1) наименование (фамилия, имя, отчество), адрес оператора, а также дата и номер уведомления о намерении осуществлять обработку персональных данных, ранее направленного оператором в соответствии со </a:t>
            </a:r>
            <a:r>
              <a:rPr lang="ru-RU" u="sng" dirty="0">
                <a:hlinkClick r:id="rId2"/>
              </a:rPr>
              <a:t>статьей 22</a:t>
            </a:r>
            <a:r>
              <a:rPr lang="ru-RU" dirty="0"/>
              <a:t> настоящего Федерального закона;</a:t>
            </a:r>
          </a:p>
          <a:p>
            <a:endParaRPr lang="ru-RU" dirty="0"/>
          </a:p>
          <a:p>
            <a:r>
              <a:rPr lang="ru-RU" dirty="0"/>
              <a:t>2) наименование (фамилия, имя, отчество) лица, ответственного за организацию обработки персональных данных, номера контактных телефонов, почтовые адреса и адреса электронной почты;</a:t>
            </a:r>
          </a:p>
          <a:p>
            <a:endParaRPr lang="ru-RU" dirty="0"/>
          </a:p>
          <a:p>
            <a:r>
              <a:rPr lang="ru-RU" dirty="0"/>
              <a:t>3) </a:t>
            </a:r>
            <a:r>
              <a:rPr lang="ru-RU" b="1" dirty="0"/>
              <a:t>правовое основание и цель </a:t>
            </a:r>
            <a:r>
              <a:rPr lang="ru-RU" dirty="0"/>
              <a:t>трансграничной передачи персональных данных и дальнейшей обработки переданных персональных данных;</a:t>
            </a:r>
          </a:p>
          <a:p>
            <a:r>
              <a:rPr lang="ru-RU" dirty="0"/>
              <a:t>4) </a:t>
            </a:r>
            <a:r>
              <a:rPr lang="ru-RU" b="1" dirty="0"/>
              <a:t>категории и перечень </a:t>
            </a:r>
            <a:r>
              <a:rPr lang="ru-RU" dirty="0"/>
              <a:t>передаваемых</a:t>
            </a:r>
            <a:r>
              <a:rPr lang="ru-RU" b="1" dirty="0"/>
              <a:t> персональных данных</a:t>
            </a:r>
            <a:r>
              <a:rPr lang="ru-RU" dirty="0"/>
              <a:t>;</a:t>
            </a:r>
          </a:p>
          <a:p>
            <a:r>
              <a:rPr lang="ru-RU" dirty="0"/>
              <a:t>5) </a:t>
            </a:r>
            <a:r>
              <a:rPr lang="ru-RU" b="1" dirty="0"/>
              <a:t>категории субъектов персональных данных</a:t>
            </a:r>
            <a:r>
              <a:rPr lang="ru-RU" dirty="0"/>
              <a:t>, персональные данные которых передаются;</a:t>
            </a:r>
          </a:p>
          <a:p>
            <a:r>
              <a:rPr lang="ru-RU" dirty="0"/>
              <a:t>6) </a:t>
            </a:r>
            <a:r>
              <a:rPr lang="ru-RU" b="1" dirty="0"/>
              <a:t>перечень иностранных государств</a:t>
            </a:r>
            <a:r>
              <a:rPr lang="ru-RU" dirty="0"/>
              <a:t>, на территории которых планируется трансграничная передача персональных данных;</a:t>
            </a:r>
          </a:p>
          <a:p>
            <a:r>
              <a:rPr lang="ru-RU" dirty="0"/>
              <a:t>7) </a:t>
            </a:r>
            <a:r>
              <a:rPr lang="ru-RU" b="1" dirty="0"/>
              <a:t>дата проведения оператором оценки соблюдения </a:t>
            </a:r>
            <a:r>
              <a:rPr lang="ru-RU" dirty="0"/>
              <a:t>органами власти иностранных государств, иностранными физическими лицами, иностранными юридическими лицами, которым планируется трансграничная передача персональных данных, </a:t>
            </a:r>
            <a:r>
              <a:rPr lang="ru-RU" b="1" dirty="0"/>
              <a:t>конфиденциальности персональных данных и обеспечения безопасности персональных данных при их обработке</a:t>
            </a:r>
            <a:r>
              <a:rPr lang="ru-RU" dirty="0"/>
              <a:t>.</a:t>
            </a:r>
          </a:p>
        </p:txBody>
      </p:sp>
      <p:sp>
        <p:nvSpPr>
          <p:cNvPr id="15" name="TextBox 14"/>
          <p:cNvSpPr txBox="1"/>
          <p:nvPr/>
        </p:nvSpPr>
        <p:spPr>
          <a:xfrm>
            <a:off x="764520" y="1435579"/>
            <a:ext cx="2219277" cy="784830"/>
          </a:xfrm>
          <a:prstGeom prst="rect">
            <a:avLst/>
          </a:prstGeom>
          <a:noFill/>
        </p:spPr>
        <p:txBody>
          <a:bodyPr wrap="square" rtlCol="0">
            <a:spAutoFit/>
          </a:bodyPr>
          <a:lstStyle/>
          <a:p>
            <a:r>
              <a:rPr lang="ru-RU" sz="1500" dirty="0">
                <a:solidFill>
                  <a:schemeClr val="tx2"/>
                </a:solidFill>
              </a:rPr>
              <a:t>Сведения об операторе и ответственном за организацию обработки </a:t>
            </a:r>
            <a:r>
              <a:rPr lang="ru-RU" sz="1500" dirty="0" err="1">
                <a:solidFill>
                  <a:schemeClr val="tx2"/>
                </a:solidFill>
              </a:rPr>
              <a:t>ПДн</a:t>
            </a:r>
            <a:endParaRPr lang="ru-RU" sz="1500" dirty="0">
              <a:solidFill>
                <a:schemeClr val="tx2"/>
              </a:solidFill>
            </a:endParaRPr>
          </a:p>
        </p:txBody>
      </p:sp>
      <p:sp>
        <p:nvSpPr>
          <p:cNvPr id="9" name="TextBox 8"/>
          <p:cNvSpPr txBox="1"/>
          <p:nvPr/>
        </p:nvSpPr>
        <p:spPr>
          <a:xfrm>
            <a:off x="764520" y="3385968"/>
            <a:ext cx="2219277" cy="553998"/>
          </a:xfrm>
          <a:prstGeom prst="rect">
            <a:avLst/>
          </a:prstGeom>
          <a:noFill/>
        </p:spPr>
        <p:txBody>
          <a:bodyPr wrap="square" rtlCol="0">
            <a:spAutoFit/>
          </a:bodyPr>
          <a:lstStyle/>
          <a:p>
            <a:r>
              <a:rPr lang="ru-RU" sz="1500" dirty="0">
                <a:solidFill>
                  <a:schemeClr val="tx2"/>
                </a:solidFill>
              </a:rPr>
              <a:t>Сведения о планируемой трансграничной передаче </a:t>
            </a:r>
            <a:r>
              <a:rPr lang="ru-RU" sz="1500" dirty="0" err="1">
                <a:solidFill>
                  <a:schemeClr val="tx2"/>
                </a:solidFill>
              </a:rPr>
              <a:t>ПДн</a:t>
            </a:r>
            <a:endParaRPr lang="ru-RU" sz="1500" dirty="0">
              <a:solidFill>
                <a:schemeClr val="tx2"/>
              </a:solidFill>
            </a:endParaRPr>
          </a:p>
        </p:txBody>
      </p:sp>
    </p:spTree>
    <p:extLst>
      <p:ext uri="{BB962C8B-B14F-4D97-AF65-F5344CB8AC3E}">
        <p14:creationId xmlns:p14="http://schemas.microsoft.com/office/powerpoint/2010/main" val="29225601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скругленные верхние углы 6">
            <a:extLst>
              <a:ext uri="{FF2B5EF4-FFF2-40B4-BE49-F238E27FC236}">
                <a16:creationId xmlns:a16="http://schemas.microsoft.com/office/drawing/2014/main" xmlns="" id="{57A87A02-80E2-9550-16ED-5A78DBB93921}"/>
              </a:ext>
            </a:extLst>
          </p:cNvPr>
          <p:cNvSpPr/>
          <p:nvPr/>
        </p:nvSpPr>
        <p:spPr>
          <a:xfrm rot="16200000">
            <a:off x="245227" y="2011085"/>
            <a:ext cx="825852" cy="155108"/>
          </a:xfrm>
          <a:prstGeom prst="round2SameRect">
            <a:avLst>
              <a:gd name="adj1" fmla="val 50000"/>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a:extLst>
              <a:ext uri="{FF2B5EF4-FFF2-40B4-BE49-F238E27FC236}">
                <a16:creationId xmlns:a16="http://schemas.microsoft.com/office/drawing/2014/main" xmlns="" id="{5FDAC419-DBD0-4011-8932-ADEBC7CECFDD}"/>
              </a:ext>
            </a:extLst>
          </p:cNvPr>
          <p:cNvSpPr>
            <a:spLocks noGrp="1"/>
          </p:cNvSpPr>
          <p:nvPr>
            <p:ph type="title"/>
          </p:nvPr>
        </p:nvSpPr>
        <p:spPr>
          <a:xfrm>
            <a:off x="825753" y="512941"/>
            <a:ext cx="9581263" cy="692739"/>
          </a:xfrm>
        </p:spPr>
        <p:txBody>
          <a:bodyPr>
            <a:normAutofit/>
          </a:bodyPr>
          <a:lstStyle/>
          <a:p>
            <a:r>
              <a:rPr lang="ru-RU" dirty="0"/>
              <a:t>Цели трансграничной передачи </a:t>
            </a:r>
            <a:r>
              <a:rPr lang="ru-RU" dirty="0" err="1"/>
              <a:t>ПДн</a:t>
            </a:r>
            <a:endParaRPr lang="ru-RU" dirty="0"/>
          </a:p>
        </p:txBody>
      </p:sp>
      <p:sp>
        <p:nvSpPr>
          <p:cNvPr id="4" name="Номер слайда 3">
            <a:extLst>
              <a:ext uri="{FF2B5EF4-FFF2-40B4-BE49-F238E27FC236}">
                <a16:creationId xmlns:a16="http://schemas.microsoft.com/office/drawing/2014/main" xmlns="" id="{BC6D3B25-8E99-4905-8E2C-212CD27C33BE}"/>
              </a:ext>
            </a:extLst>
          </p:cNvPr>
          <p:cNvSpPr>
            <a:spLocks noGrp="1"/>
          </p:cNvSpPr>
          <p:nvPr>
            <p:ph type="sldNum" sz="quarter" idx="12"/>
          </p:nvPr>
        </p:nvSpPr>
        <p:spPr/>
        <p:txBody>
          <a:bodyPr/>
          <a:lstStyle/>
          <a:p>
            <a:fld id="{5F4265DA-81D6-4092-B6C5-08F21DC4A8F6}" type="slidenum">
              <a:rPr lang="ru-RU" smtClean="0"/>
              <a:t>12</a:t>
            </a:fld>
            <a:endParaRPr lang="ru-RU"/>
          </a:p>
        </p:txBody>
      </p:sp>
      <p:sp>
        <p:nvSpPr>
          <p:cNvPr id="15" name="TextBox 14"/>
          <p:cNvSpPr txBox="1"/>
          <p:nvPr/>
        </p:nvSpPr>
        <p:spPr>
          <a:xfrm>
            <a:off x="825753" y="1740501"/>
            <a:ext cx="10569741" cy="646331"/>
          </a:xfrm>
          <a:prstGeom prst="rect">
            <a:avLst/>
          </a:prstGeom>
          <a:noFill/>
        </p:spPr>
        <p:txBody>
          <a:bodyPr wrap="square" rtlCol="0">
            <a:spAutoFit/>
          </a:bodyPr>
          <a:lstStyle/>
          <a:p>
            <a:pPr algn="just"/>
            <a:r>
              <a:rPr lang="ru-RU" dirty="0"/>
              <a:t>Ч.2 СТ.5 152-ФЗ «Обработка персональных данных должна ограничиваться достижением </a:t>
            </a:r>
            <a:r>
              <a:rPr lang="ru-RU" dirty="0">
                <a:solidFill>
                  <a:schemeClr val="accent3"/>
                </a:solidFill>
              </a:rPr>
              <a:t>конкретных, заранее определенных и законных целей</a:t>
            </a:r>
            <a:r>
              <a:rPr lang="ru-RU" dirty="0"/>
              <a:t>.  Не допускается обработка персональных данных, несовместимая с целями сбора персональных данных.»</a:t>
            </a:r>
          </a:p>
        </p:txBody>
      </p:sp>
      <p:sp>
        <p:nvSpPr>
          <p:cNvPr id="3" name="TextBox 2"/>
          <p:cNvSpPr txBox="1"/>
          <p:nvPr/>
        </p:nvSpPr>
        <p:spPr>
          <a:xfrm>
            <a:off x="1082437" y="2805543"/>
            <a:ext cx="4357072" cy="1815882"/>
          </a:xfrm>
          <a:prstGeom prst="rect">
            <a:avLst/>
          </a:prstGeom>
          <a:noFill/>
        </p:spPr>
        <p:txBody>
          <a:bodyPr wrap="square" rtlCol="0">
            <a:spAutoFit/>
          </a:bodyPr>
          <a:lstStyle/>
          <a:p>
            <a:r>
              <a:rPr lang="ru-RU" sz="1600" dirty="0">
                <a:solidFill>
                  <a:schemeClr val="bg1">
                    <a:lumMod val="50000"/>
                  </a:schemeClr>
                </a:solidFill>
              </a:rPr>
              <a:t>«Подтверждение факта выдачи и содержания документов об образовании и квалификации, выданных ФГБУ «Оператор», по запросу выпускников, их работодателей»</a:t>
            </a:r>
            <a:br>
              <a:rPr lang="ru-RU" sz="1600" dirty="0">
                <a:solidFill>
                  <a:schemeClr val="bg1">
                    <a:lumMod val="50000"/>
                  </a:schemeClr>
                </a:solidFill>
              </a:rPr>
            </a:br>
            <a:endParaRPr lang="ru-RU" sz="1600" dirty="0">
              <a:solidFill>
                <a:schemeClr val="bg1">
                  <a:lumMod val="50000"/>
                </a:schemeClr>
              </a:solidFill>
            </a:endParaRPr>
          </a:p>
          <a:p>
            <a:r>
              <a:rPr lang="ru-RU" sz="1600" dirty="0">
                <a:solidFill>
                  <a:schemeClr val="bg1">
                    <a:lumMod val="50000"/>
                  </a:schemeClr>
                </a:solidFill>
              </a:rPr>
              <a:t>«Оказание туристических услуг в рамках исполнения условий договоров о реализации туристского продукта и туристских услуг»</a:t>
            </a:r>
          </a:p>
        </p:txBody>
      </p:sp>
      <p:sp>
        <p:nvSpPr>
          <p:cNvPr id="5" name="Прямоугольник: скругленные углы 4">
            <a:extLst>
              <a:ext uri="{FF2B5EF4-FFF2-40B4-BE49-F238E27FC236}">
                <a16:creationId xmlns:a16="http://schemas.microsoft.com/office/drawing/2014/main" xmlns="" id="{DFC1DC0A-6A55-0384-7D26-02276FE0DF14}"/>
              </a:ext>
            </a:extLst>
          </p:cNvPr>
          <p:cNvSpPr/>
          <p:nvPr/>
        </p:nvSpPr>
        <p:spPr>
          <a:xfrm>
            <a:off x="580597" y="1675715"/>
            <a:ext cx="10899316" cy="825850"/>
          </a:xfrm>
          <a:prstGeom prst="roundRect">
            <a:avLst>
              <a:gd name="adj" fmla="val 4906"/>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Фигура, имеющая форму буквы L 16">
            <a:extLst>
              <a:ext uri="{FF2B5EF4-FFF2-40B4-BE49-F238E27FC236}">
                <a16:creationId xmlns:a16="http://schemas.microsoft.com/office/drawing/2014/main" xmlns="" id="{4760B1CF-4224-2153-778D-E6ECF197EAAE}"/>
              </a:ext>
            </a:extLst>
          </p:cNvPr>
          <p:cNvSpPr/>
          <p:nvPr/>
        </p:nvSpPr>
        <p:spPr>
          <a:xfrm rot="2582526" flipH="1">
            <a:off x="811544" y="3837500"/>
            <a:ext cx="160954" cy="211076"/>
          </a:xfrm>
          <a:prstGeom prst="corner">
            <a:avLst>
              <a:gd name="adj1" fmla="val 36645"/>
              <a:gd name="adj2" fmla="val 37649"/>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ru-RU"/>
          </a:p>
        </p:txBody>
      </p:sp>
      <p:sp>
        <p:nvSpPr>
          <p:cNvPr id="19" name="Фигура, имеющая форму буквы L 18">
            <a:extLst>
              <a:ext uri="{FF2B5EF4-FFF2-40B4-BE49-F238E27FC236}">
                <a16:creationId xmlns:a16="http://schemas.microsoft.com/office/drawing/2014/main" xmlns="" id="{41E01755-42AD-02FA-A7C1-20A620F6008D}"/>
              </a:ext>
            </a:extLst>
          </p:cNvPr>
          <p:cNvSpPr/>
          <p:nvPr/>
        </p:nvSpPr>
        <p:spPr>
          <a:xfrm rot="2582526" flipH="1">
            <a:off x="819583" y="2866062"/>
            <a:ext cx="160954" cy="211076"/>
          </a:xfrm>
          <a:prstGeom prst="corner">
            <a:avLst>
              <a:gd name="adj1" fmla="val 36645"/>
              <a:gd name="adj2" fmla="val 37649"/>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ru-RU"/>
          </a:p>
        </p:txBody>
      </p:sp>
      <p:sp>
        <p:nvSpPr>
          <p:cNvPr id="20" name="Фигура, имеющая форму буквы L 19">
            <a:extLst>
              <a:ext uri="{FF2B5EF4-FFF2-40B4-BE49-F238E27FC236}">
                <a16:creationId xmlns:a16="http://schemas.microsoft.com/office/drawing/2014/main" xmlns="" id="{5D7323CC-548E-22FC-0BE3-3971012A7DF9}"/>
              </a:ext>
            </a:extLst>
          </p:cNvPr>
          <p:cNvSpPr/>
          <p:nvPr/>
        </p:nvSpPr>
        <p:spPr>
          <a:xfrm rot="2582526" flipH="1">
            <a:off x="6138565" y="2866063"/>
            <a:ext cx="160954" cy="211076"/>
          </a:xfrm>
          <a:prstGeom prst="corner">
            <a:avLst>
              <a:gd name="adj1" fmla="val 36645"/>
              <a:gd name="adj2" fmla="val 37649"/>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ru-RU"/>
          </a:p>
        </p:txBody>
      </p:sp>
      <p:sp>
        <p:nvSpPr>
          <p:cNvPr id="6" name="TextBox 5">
            <a:extLst>
              <a:ext uri="{FF2B5EF4-FFF2-40B4-BE49-F238E27FC236}">
                <a16:creationId xmlns:a16="http://schemas.microsoft.com/office/drawing/2014/main" xmlns="" id="{0E3FD093-58BF-C3BF-6079-37B335507D97}"/>
              </a:ext>
            </a:extLst>
          </p:cNvPr>
          <p:cNvSpPr txBox="1"/>
          <p:nvPr/>
        </p:nvSpPr>
        <p:spPr>
          <a:xfrm>
            <a:off x="6489598" y="2797827"/>
            <a:ext cx="4947819" cy="2800767"/>
          </a:xfrm>
          <a:prstGeom prst="rect">
            <a:avLst/>
          </a:prstGeom>
          <a:noFill/>
        </p:spPr>
        <p:txBody>
          <a:bodyPr wrap="square" rtlCol="0">
            <a:spAutoFit/>
          </a:bodyPr>
          <a:lstStyle/>
          <a:p>
            <a:r>
              <a:rPr lang="ru-RU" sz="1600" dirty="0">
                <a:solidFill>
                  <a:schemeClr val="bg1">
                    <a:lumMod val="50000"/>
                  </a:schemeClr>
                </a:solidFill>
              </a:rPr>
              <a:t>«Установление партнерских взаимоотношений, проведение операций по экспорту и реализации драгоценных металлов»</a:t>
            </a:r>
            <a:br>
              <a:rPr lang="ru-RU" sz="1600" dirty="0">
                <a:solidFill>
                  <a:schemeClr val="bg1">
                    <a:lumMod val="50000"/>
                  </a:schemeClr>
                </a:solidFill>
              </a:rPr>
            </a:br>
            <a:endParaRPr lang="ru-RU" sz="1600" dirty="0">
              <a:solidFill>
                <a:schemeClr val="bg1">
                  <a:lumMod val="50000"/>
                </a:schemeClr>
              </a:solidFill>
            </a:endParaRPr>
          </a:p>
          <a:p>
            <a:r>
              <a:rPr lang="ru-RU" sz="1600" dirty="0">
                <a:solidFill>
                  <a:schemeClr val="bg1">
                    <a:lumMod val="50000"/>
                  </a:schemeClr>
                </a:solidFill>
              </a:rPr>
              <a:t>«Установление корреспондентских отношений и открытие корреспондентских счетов ООО «Оператор» в иностранных банковских организациях для осуществления межбанковских расчетов»</a:t>
            </a:r>
            <a:br>
              <a:rPr lang="ru-RU" sz="1600" dirty="0">
                <a:solidFill>
                  <a:schemeClr val="bg1">
                    <a:lumMod val="50000"/>
                  </a:schemeClr>
                </a:solidFill>
              </a:rPr>
            </a:br>
            <a:endParaRPr lang="ru-RU" sz="1600" dirty="0">
              <a:solidFill>
                <a:schemeClr val="bg1">
                  <a:lumMod val="50000"/>
                </a:schemeClr>
              </a:solidFill>
            </a:endParaRPr>
          </a:p>
          <a:p>
            <a:r>
              <a:rPr lang="ru-RU" sz="1600" dirty="0">
                <a:solidFill>
                  <a:schemeClr val="bg1">
                    <a:lumMod val="50000"/>
                  </a:schemeClr>
                </a:solidFill>
              </a:rPr>
              <a:t>«Исполнение договорных обязанностей ООО «Оператор» по  организации образовательных программ за рубежом»</a:t>
            </a:r>
          </a:p>
          <a:p>
            <a:endParaRPr lang="ru-RU" sz="1600" dirty="0">
              <a:solidFill>
                <a:schemeClr val="bg1">
                  <a:lumMod val="50000"/>
                </a:schemeClr>
              </a:solidFill>
            </a:endParaRPr>
          </a:p>
        </p:txBody>
      </p:sp>
      <p:sp>
        <p:nvSpPr>
          <p:cNvPr id="9" name="Фигура, имеющая форму буквы L 8">
            <a:extLst>
              <a:ext uri="{FF2B5EF4-FFF2-40B4-BE49-F238E27FC236}">
                <a16:creationId xmlns:a16="http://schemas.microsoft.com/office/drawing/2014/main" xmlns="" id="{AF650F1F-5153-E056-F8C1-0F7A391B0718}"/>
              </a:ext>
            </a:extLst>
          </p:cNvPr>
          <p:cNvSpPr/>
          <p:nvPr/>
        </p:nvSpPr>
        <p:spPr>
          <a:xfrm rot="2582526" flipH="1">
            <a:off x="6138563" y="4829374"/>
            <a:ext cx="160954" cy="211076"/>
          </a:xfrm>
          <a:prstGeom prst="corner">
            <a:avLst>
              <a:gd name="adj1" fmla="val 36645"/>
              <a:gd name="adj2" fmla="val 37649"/>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ru-RU"/>
          </a:p>
        </p:txBody>
      </p:sp>
      <p:sp>
        <p:nvSpPr>
          <p:cNvPr id="11" name="Фигура, имеющая форму буквы L 10">
            <a:extLst>
              <a:ext uri="{FF2B5EF4-FFF2-40B4-BE49-F238E27FC236}">
                <a16:creationId xmlns:a16="http://schemas.microsoft.com/office/drawing/2014/main" xmlns="" id="{2134D9F7-DCAB-A9B3-7A33-19E4A7DF0837}"/>
              </a:ext>
            </a:extLst>
          </p:cNvPr>
          <p:cNvSpPr/>
          <p:nvPr/>
        </p:nvSpPr>
        <p:spPr>
          <a:xfrm rot="2582526" flipH="1">
            <a:off x="6138564" y="3648799"/>
            <a:ext cx="160954" cy="211076"/>
          </a:xfrm>
          <a:prstGeom prst="corner">
            <a:avLst>
              <a:gd name="adj1" fmla="val 36645"/>
              <a:gd name="adj2" fmla="val 37649"/>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007718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Типовые ошибки в указании цели трансграничной передачи </a:t>
            </a:r>
            <a:r>
              <a:rPr lang="ru-RU" dirty="0" err="1"/>
              <a:t>ПДн</a:t>
            </a:r>
            <a:r>
              <a:rPr lang="ru-RU" dirty="0"/>
              <a:t> </a:t>
            </a:r>
          </a:p>
        </p:txBody>
      </p:sp>
      <p:sp>
        <p:nvSpPr>
          <p:cNvPr id="4" name="Номер слайда 3"/>
          <p:cNvSpPr>
            <a:spLocks noGrp="1"/>
          </p:cNvSpPr>
          <p:nvPr>
            <p:ph type="sldNum" sz="quarter" idx="12"/>
          </p:nvPr>
        </p:nvSpPr>
        <p:spPr/>
        <p:txBody>
          <a:bodyPr/>
          <a:lstStyle/>
          <a:p>
            <a:fld id="{5F4265DA-81D6-4092-B6C5-08F21DC4A8F6}" type="slidenum">
              <a:rPr lang="ru-RU" smtClean="0"/>
              <a:t>13</a:t>
            </a:fld>
            <a:endParaRPr lang="ru-RU"/>
          </a:p>
        </p:txBody>
      </p:sp>
      <p:sp>
        <p:nvSpPr>
          <p:cNvPr id="8" name="Умножение 7"/>
          <p:cNvSpPr/>
          <p:nvPr/>
        </p:nvSpPr>
        <p:spPr>
          <a:xfrm>
            <a:off x="769296" y="2048454"/>
            <a:ext cx="259080" cy="259079"/>
          </a:xfrm>
          <a:prstGeom prst="mathMultiply">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
        <p:nvSpPr>
          <p:cNvPr id="9" name="Умножение 8"/>
          <p:cNvSpPr/>
          <p:nvPr/>
        </p:nvSpPr>
        <p:spPr>
          <a:xfrm>
            <a:off x="769296" y="2273917"/>
            <a:ext cx="259080" cy="259079"/>
          </a:xfrm>
          <a:prstGeom prst="mathMultiply">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
        <p:nvSpPr>
          <p:cNvPr id="10" name="Умножение 9"/>
          <p:cNvSpPr/>
          <p:nvPr/>
        </p:nvSpPr>
        <p:spPr>
          <a:xfrm>
            <a:off x="769296" y="2532996"/>
            <a:ext cx="259080" cy="259079"/>
          </a:xfrm>
          <a:prstGeom prst="mathMultiply">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
        <p:nvSpPr>
          <p:cNvPr id="3" name="TextBox 2">
            <a:extLst>
              <a:ext uri="{FF2B5EF4-FFF2-40B4-BE49-F238E27FC236}">
                <a16:creationId xmlns:a16="http://schemas.microsoft.com/office/drawing/2014/main" xmlns="" id="{23DA0CDD-BA5B-96EC-AE00-658DED40217D}"/>
              </a:ext>
            </a:extLst>
          </p:cNvPr>
          <p:cNvSpPr txBox="1"/>
          <p:nvPr/>
        </p:nvSpPr>
        <p:spPr>
          <a:xfrm>
            <a:off x="660814" y="1438962"/>
            <a:ext cx="8768423" cy="4801314"/>
          </a:xfrm>
          <a:prstGeom prst="rect">
            <a:avLst/>
          </a:prstGeom>
          <a:noFill/>
        </p:spPr>
        <p:txBody>
          <a:bodyPr wrap="square" rtlCol="0">
            <a:spAutoFit/>
          </a:bodyPr>
          <a:lstStyle/>
          <a:p>
            <a:r>
              <a:rPr lang="ru-RU" dirty="0"/>
              <a:t>Отсутствие конкретизации, определенности в формулировке цели трансграничной передачи </a:t>
            </a:r>
          </a:p>
          <a:p>
            <a:endParaRPr lang="ru-RU" dirty="0"/>
          </a:p>
          <a:p>
            <a:pPr marL="401638"/>
            <a:r>
              <a:rPr lang="ru-RU" sz="1600" dirty="0">
                <a:solidFill>
                  <a:schemeClr val="bg1">
                    <a:lumMod val="50000"/>
                  </a:schemeClr>
                </a:solidFill>
              </a:rPr>
              <a:t>«Договорные отношения»</a:t>
            </a:r>
          </a:p>
          <a:p>
            <a:pPr marL="401638"/>
            <a:r>
              <a:rPr lang="ru-RU" sz="1600" dirty="0">
                <a:solidFill>
                  <a:schemeClr val="bg1">
                    <a:lumMod val="50000"/>
                  </a:schemeClr>
                </a:solidFill>
              </a:rPr>
              <a:t>«Гражданско-правовой договор» </a:t>
            </a:r>
          </a:p>
          <a:p>
            <a:pPr marL="401638"/>
            <a:r>
              <a:rPr lang="ru-RU" sz="1600" dirty="0">
                <a:solidFill>
                  <a:schemeClr val="bg1">
                    <a:lumMod val="50000"/>
                  </a:schemeClr>
                </a:solidFill>
              </a:rPr>
              <a:t>«Для исполнения пункта 3.2 раздела 3 Договора № 111 от 01.04.2023» и пр. </a:t>
            </a:r>
          </a:p>
          <a:p>
            <a:endParaRPr lang="ru-RU" dirty="0"/>
          </a:p>
          <a:p>
            <a:r>
              <a:rPr lang="ru-RU" dirty="0"/>
              <a:t>Указание нормативного правового акта в качестве цели трансграничной передачи персональных данных </a:t>
            </a:r>
            <a:r>
              <a:rPr lang="ru-RU" dirty="0" smtClean="0"/>
              <a:t>без конкретизации конкретной нормы права</a:t>
            </a:r>
            <a:endParaRPr lang="ru-RU" dirty="0"/>
          </a:p>
          <a:p>
            <a:endParaRPr lang="ru-RU" dirty="0"/>
          </a:p>
          <a:p>
            <a:pPr marL="401638"/>
            <a:r>
              <a:rPr lang="ru-RU" sz="1600" dirty="0">
                <a:solidFill>
                  <a:schemeClr val="bg1">
                    <a:lumMod val="50000"/>
                  </a:schemeClr>
                </a:solidFill>
              </a:rPr>
              <a:t>«Соблюдение трудового законодательства»</a:t>
            </a:r>
          </a:p>
          <a:p>
            <a:pPr marL="401638"/>
            <a:r>
              <a:rPr lang="ru-RU" sz="1600" dirty="0">
                <a:solidFill>
                  <a:schemeClr val="bg1">
                    <a:lumMod val="50000"/>
                  </a:schemeClr>
                </a:solidFill>
              </a:rPr>
              <a:t>«Федеральный закон «О банках и банковской деятельности» от 02.12.1990 № 395-1»</a:t>
            </a:r>
          </a:p>
          <a:p>
            <a:endParaRPr lang="ru-RU" dirty="0"/>
          </a:p>
          <a:p>
            <a:r>
              <a:rPr lang="ru-RU" dirty="0"/>
              <a:t>Указание в качестве цели правового основания обработки персональных данных </a:t>
            </a:r>
          </a:p>
          <a:p>
            <a:endParaRPr lang="ru-RU" dirty="0"/>
          </a:p>
          <a:p>
            <a:pPr marL="401638"/>
            <a:r>
              <a:rPr lang="ru-RU" sz="1600" dirty="0" smtClean="0">
                <a:solidFill>
                  <a:schemeClr val="bg1">
                    <a:lumMod val="50000"/>
                  </a:schemeClr>
                </a:solidFill>
              </a:rPr>
              <a:t>«Обработка </a:t>
            </a:r>
            <a:r>
              <a:rPr lang="ru-RU" sz="1600" dirty="0">
                <a:solidFill>
                  <a:schemeClr val="bg1">
                    <a:lumMod val="50000"/>
                  </a:schemeClr>
                </a:solidFill>
              </a:rPr>
              <a:t>персональных данных необходима для исполнения договора, стороной которого либо выгодоприобретателем или поручителем по которому является субъект персональных данных, а также для заключения договора по инициативе субъекта персональных данных или договора, по которому субъект персональных данных будет являться выгодоприобретателем или </a:t>
            </a:r>
            <a:r>
              <a:rPr lang="ru-RU" sz="1600" dirty="0" smtClean="0">
                <a:solidFill>
                  <a:schemeClr val="bg1">
                    <a:lumMod val="50000"/>
                  </a:schemeClr>
                </a:solidFill>
              </a:rPr>
              <a:t>поручителем»</a:t>
            </a:r>
            <a:endParaRPr lang="ru-RU" sz="1600" dirty="0">
              <a:solidFill>
                <a:schemeClr val="bg1">
                  <a:lumMod val="50000"/>
                </a:schemeClr>
              </a:solidFill>
            </a:endParaRPr>
          </a:p>
        </p:txBody>
      </p:sp>
      <p:sp>
        <p:nvSpPr>
          <p:cNvPr id="5" name="Умножение 4">
            <a:extLst>
              <a:ext uri="{FF2B5EF4-FFF2-40B4-BE49-F238E27FC236}">
                <a16:creationId xmlns:a16="http://schemas.microsoft.com/office/drawing/2014/main" xmlns="" id="{44257420-A4F0-3E94-3D81-3C9F21E9BB87}"/>
              </a:ext>
            </a:extLst>
          </p:cNvPr>
          <p:cNvSpPr/>
          <p:nvPr/>
        </p:nvSpPr>
        <p:spPr>
          <a:xfrm>
            <a:off x="769296" y="4101857"/>
            <a:ext cx="259080" cy="259079"/>
          </a:xfrm>
          <a:prstGeom prst="mathMultiply">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
        <p:nvSpPr>
          <p:cNvPr id="11" name="Умножение 10">
            <a:extLst>
              <a:ext uri="{FF2B5EF4-FFF2-40B4-BE49-F238E27FC236}">
                <a16:creationId xmlns:a16="http://schemas.microsoft.com/office/drawing/2014/main" xmlns="" id="{6A70B67A-4C77-CE53-684B-62B05202353D}"/>
              </a:ext>
            </a:extLst>
          </p:cNvPr>
          <p:cNvSpPr/>
          <p:nvPr/>
        </p:nvSpPr>
        <p:spPr>
          <a:xfrm>
            <a:off x="769296" y="3860304"/>
            <a:ext cx="259080" cy="259079"/>
          </a:xfrm>
          <a:prstGeom prst="mathMultiply">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
        <p:nvSpPr>
          <p:cNvPr id="13" name="Умножение 12">
            <a:extLst>
              <a:ext uri="{FF2B5EF4-FFF2-40B4-BE49-F238E27FC236}">
                <a16:creationId xmlns:a16="http://schemas.microsoft.com/office/drawing/2014/main" xmlns="" id="{74BB60BD-216A-ED56-8335-D7DE9DE007A4}"/>
              </a:ext>
            </a:extLst>
          </p:cNvPr>
          <p:cNvSpPr/>
          <p:nvPr/>
        </p:nvSpPr>
        <p:spPr>
          <a:xfrm>
            <a:off x="769296" y="5159959"/>
            <a:ext cx="259080" cy="259079"/>
          </a:xfrm>
          <a:prstGeom prst="mathMultiply">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290215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xmlns="" id="{D800143F-1415-A94C-E56F-6DB32CD3CA0C}"/>
              </a:ext>
            </a:extLst>
          </p:cNvPr>
          <p:cNvSpPr>
            <a:spLocks noGrp="1"/>
          </p:cNvSpPr>
          <p:nvPr>
            <p:ph type="sldNum" sz="quarter" idx="12"/>
          </p:nvPr>
        </p:nvSpPr>
        <p:spPr/>
        <p:txBody>
          <a:bodyPr/>
          <a:lstStyle/>
          <a:p>
            <a:fld id="{5F4265DA-81D6-4092-B6C5-08F21DC4A8F6}" type="slidenum">
              <a:rPr lang="ru-RU" smtClean="0"/>
              <a:t>14</a:t>
            </a:fld>
            <a:endParaRPr lang="ru-RU"/>
          </a:p>
        </p:txBody>
      </p:sp>
      <p:sp>
        <p:nvSpPr>
          <p:cNvPr id="8" name="TextBox 7">
            <a:extLst>
              <a:ext uri="{FF2B5EF4-FFF2-40B4-BE49-F238E27FC236}">
                <a16:creationId xmlns:a16="http://schemas.microsoft.com/office/drawing/2014/main" xmlns="" id="{2001872D-00DE-2455-2B16-47EED3C9733D}"/>
              </a:ext>
            </a:extLst>
          </p:cNvPr>
          <p:cNvSpPr txBox="1"/>
          <p:nvPr/>
        </p:nvSpPr>
        <p:spPr>
          <a:xfrm>
            <a:off x="580597" y="1224276"/>
            <a:ext cx="5553421" cy="2492990"/>
          </a:xfrm>
          <a:prstGeom prst="rect">
            <a:avLst/>
          </a:prstGeom>
          <a:noFill/>
        </p:spPr>
        <p:txBody>
          <a:bodyPr wrap="square" rtlCol="0">
            <a:spAutoFit/>
          </a:bodyPr>
          <a:lstStyle/>
          <a:p>
            <a:endParaRPr lang="ru-RU" dirty="0"/>
          </a:p>
          <a:p>
            <a:r>
              <a:rPr lang="ru-RU" dirty="0"/>
              <a:t>Также недопустимо указание в рамках одной цели указывать несколько целей</a:t>
            </a:r>
          </a:p>
          <a:p>
            <a:endParaRPr lang="ru-RU" dirty="0"/>
          </a:p>
          <a:p>
            <a:pPr marL="363538"/>
            <a:r>
              <a:rPr lang="ru-RU" sz="1600" dirty="0">
                <a:solidFill>
                  <a:schemeClr val="bg1">
                    <a:lumMod val="50000"/>
                  </a:schemeClr>
                </a:solidFill>
              </a:rPr>
              <a:t>Цель трансграничной передачи: организация командирования работников ООО «Оператор», исполнение обязательств ООО «Оператор» по договору на поставку продукции</a:t>
            </a:r>
          </a:p>
          <a:p>
            <a:endParaRPr lang="ru-RU" dirty="0"/>
          </a:p>
          <a:p>
            <a:endParaRPr lang="ru-RU" dirty="0"/>
          </a:p>
        </p:txBody>
      </p:sp>
      <p:sp>
        <p:nvSpPr>
          <p:cNvPr id="9" name="Заголовок 1">
            <a:extLst>
              <a:ext uri="{FF2B5EF4-FFF2-40B4-BE49-F238E27FC236}">
                <a16:creationId xmlns:a16="http://schemas.microsoft.com/office/drawing/2014/main" xmlns="" id="{A82E5233-24ED-2667-BBFE-F79DE5C2C744}"/>
              </a:ext>
            </a:extLst>
          </p:cNvPr>
          <p:cNvSpPr>
            <a:spLocks noGrp="1"/>
          </p:cNvSpPr>
          <p:nvPr>
            <p:ph type="title"/>
          </p:nvPr>
        </p:nvSpPr>
        <p:spPr>
          <a:xfrm>
            <a:off x="580597" y="462157"/>
            <a:ext cx="9581263" cy="692739"/>
          </a:xfrm>
        </p:spPr>
        <p:txBody>
          <a:bodyPr>
            <a:normAutofit fontScale="90000"/>
          </a:bodyPr>
          <a:lstStyle/>
          <a:p>
            <a:r>
              <a:rPr lang="ru-RU" dirty="0"/>
              <a:t>Типовые ошибки в указании цели трансграничной передачи </a:t>
            </a:r>
            <a:r>
              <a:rPr lang="ru-RU" dirty="0" err="1"/>
              <a:t>ПДн</a:t>
            </a:r>
            <a:r>
              <a:rPr lang="ru-RU" dirty="0"/>
              <a:t> </a:t>
            </a:r>
          </a:p>
        </p:txBody>
      </p:sp>
      <p:sp>
        <p:nvSpPr>
          <p:cNvPr id="10" name="Умножение 9">
            <a:extLst>
              <a:ext uri="{FF2B5EF4-FFF2-40B4-BE49-F238E27FC236}">
                <a16:creationId xmlns:a16="http://schemas.microsoft.com/office/drawing/2014/main" xmlns="" id="{765A8563-D547-638E-C6AF-60BEFC0AF36C}"/>
              </a:ext>
            </a:extLst>
          </p:cNvPr>
          <p:cNvSpPr/>
          <p:nvPr/>
        </p:nvSpPr>
        <p:spPr>
          <a:xfrm>
            <a:off x="650328" y="2387397"/>
            <a:ext cx="259080" cy="259079"/>
          </a:xfrm>
          <a:prstGeom prst="mathMultiply">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
        <p:nvSpPr>
          <p:cNvPr id="12" name="TextBox 11">
            <a:extLst>
              <a:ext uri="{FF2B5EF4-FFF2-40B4-BE49-F238E27FC236}">
                <a16:creationId xmlns:a16="http://schemas.microsoft.com/office/drawing/2014/main" xmlns="" id="{1CFDDEAC-D75B-1DA8-BC69-74BB7AC9B106}"/>
              </a:ext>
            </a:extLst>
          </p:cNvPr>
          <p:cNvSpPr txBox="1"/>
          <p:nvPr/>
        </p:nvSpPr>
        <p:spPr>
          <a:xfrm>
            <a:off x="1048900" y="4087519"/>
            <a:ext cx="2609066" cy="2308324"/>
          </a:xfrm>
          <a:prstGeom prst="rect">
            <a:avLst/>
          </a:prstGeom>
          <a:noFill/>
        </p:spPr>
        <p:txBody>
          <a:bodyPr wrap="square">
            <a:spAutoFit/>
          </a:bodyPr>
          <a:lstStyle/>
          <a:p>
            <a:pPr marL="171450" indent="-171450">
              <a:buFont typeface="Arial" panose="020B0604020202020204" pitchFamily="34" charset="0"/>
              <a:buChar char="•"/>
            </a:pPr>
            <a:r>
              <a:rPr lang="ru-RU" sz="1200" dirty="0">
                <a:solidFill>
                  <a:schemeClr val="bg1">
                    <a:lumMod val="50000"/>
                  </a:schemeClr>
                </a:solidFill>
              </a:rPr>
              <a:t>категории и перечень передаваемых персональных данных:</a:t>
            </a:r>
          </a:p>
          <a:p>
            <a:pPr marL="171450" indent="-171450">
              <a:buFont typeface="Arial" panose="020B0604020202020204" pitchFamily="34" charset="0"/>
              <a:buChar char="•"/>
            </a:pPr>
            <a:r>
              <a:rPr lang="ru-RU" sz="1200" dirty="0">
                <a:solidFill>
                  <a:schemeClr val="bg1">
                    <a:lumMod val="50000"/>
                  </a:schemeClr>
                </a:solidFill>
              </a:rPr>
              <a:t>категории субъектов персональных данных, персональные данные которых передаются:</a:t>
            </a:r>
          </a:p>
          <a:p>
            <a:pPr marL="171450" indent="-171450">
              <a:buFont typeface="Arial" panose="020B0604020202020204" pitchFamily="34" charset="0"/>
              <a:buChar char="•"/>
            </a:pPr>
            <a:r>
              <a:rPr lang="ru-RU" sz="1200" dirty="0">
                <a:solidFill>
                  <a:schemeClr val="bg1">
                    <a:lumMod val="50000"/>
                  </a:schemeClr>
                </a:solidFill>
              </a:rPr>
              <a:t>перечень иностранных государств, на территории которых планируется трансграничная передача персональных данных:</a:t>
            </a:r>
          </a:p>
          <a:p>
            <a:pPr marL="171450" indent="-171450">
              <a:buFont typeface="Arial" panose="020B0604020202020204" pitchFamily="34" charset="0"/>
              <a:buChar char="•"/>
            </a:pPr>
            <a:r>
              <a:rPr lang="ru-RU" sz="1200" dirty="0">
                <a:solidFill>
                  <a:schemeClr val="bg1">
                    <a:lumMod val="50000"/>
                  </a:schemeClr>
                </a:solidFill>
              </a:rPr>
              <a:t>дата проведения оператором оценки конфиденциальности персональных данных и обеспечения безопасности персональных данных при их обработке: </a:t>
            </a:r>
          </a:p>
        </p:txBody>
      </p:sp>
      <p:sp>
        <p:nvSpPr>
          <p:cNvPr id="13" name="TextBox 12">
            <a:extLst>
              <a:ext uri="{FF2B5EF4-FFF2-40B4-BE49-F238E27FC236}">
                <a16:creationId xmlns:a16="http://schemas.microsoft.com/office/drawing/2014/main" xmlns="" id="{C9B2C732-B8CC-F6B0-A4F5-A19D0C33D15D}"/>
              </a:ext>
            </a:extLst>
          </p:cNvPr>
          <p:cNvSpPr txBox="1"/>
          <p:nvPr/>
        </p:nvSpPr>
        <p:spPr>
          <a:xfrm>
            <a:off x="919360" y="3179284"/>
            <a:ext cx="4128149" cy="861774"/>
          </a:xfrm>
          <a:prstGeom prst="rect">
            <a:avLst/>
          </a:prstGeom>
          <a:noFill/>
        </p:spPr>
        <p:txBody>
          <a:bodyPr wrap="square" rtlCol="0">
            <a:spAutoFit/>
          </a:bodyPr>
          <a:lstStyle/>
          <a:p>
            <a:endParaRPr lang="ru-RU" dirty="0"/>
          </a:p>
          <a:p>
            <a:r>
              <a:rPr lang="ru-RU" sz="1600" dirty="0">
                <a:solidFill>
                  <a:srgbClr val="000000"/>
                </a:solidFill>
              </a:rPr>
              <a:t>Цель трансграничной передачи: </a:t>
            </a:r>
            <a:r>
              <a:rPr lang="ru-RU" sz="1600" dirty="0" smtClean="0">
                <a:solidFill>
                  <a:srgbClr val="000000"/>
                </a:solidFill>
              </a:rPr>
              <a:t>организация </a:t>
            </a:r>
            <a:r>
              <a:rPr lang="ru-RU" sz="1600" dirty="0">
                <a:solidFill>
                  <a:srgbClr val="000000"/>
                </a:solidFill>
              </a:rPr>
              <a:t>командирования работников ООО «Оператор»</a:t>
            </a:r>
          </a:p>
        </p:txBody>
      </p:sp>
      <p:sp>
        <p:nvSpPr>
          <p:cNvPr id="14" name="TextBox 13">
            <a:extLst>
              <a:ext uri="{FF2B5EF4-FFF2-40B4-BE49-F238E27FC236}">
                <a16:creationId xmlns:a16="http://schemas.microsoft.com/office/drawing/2014/main" xmlns="" id="{FC4F0637-A530-619D-413C-6ECAEEEE13EB}"/>
              </a:ext>
            </a:extLst>
          </p:cNvPr>
          <p:cNvSpPr txBox="1"/>
          <p:nvPr/>
        </p:nvSpPr>
        <p:spPr>
          <a:xfrm>
            <a:off x="5117240" y="3179284"/>
            <a:ext cx="4128149" cy="861774"/>
          </a:xfrm>
          <a:prstGeom prst="rect">
            <a:avLst/>
          </a:prstGeom>
          <a:noFill/>
        </p:spPr>
        <p:txBody>
          <a:bodyPr wrap="square" rtlCol="0">
            <a:spAutoFit/>
          </a:bodyPr>
          <a:lstStyle/>
          <a:p>
            <a:endParaRPr lang="ru-RU" dirty="0"/>
          </a:p>
          <a:p>
            <a:r>
              <a:rPr lang="ru-RU" sz="1600" dirty="0">
                <a:solidFill>
                  <a:srgbClr val="000000"/>
                </a:solidFill>
              </a:rPr>
              <a:t>Цель трансграничной передачи: исполнение обязательств ООО «Оператор» по договору на поставку продукции</a:t>
            </a:r>
          </a:p>
        </p:txBody>
      </p:sp>
      <p:sp>
        <p:nvSpPr>
          <p:cNvPr id="15" name="TextBox 14">
            <a:extLst>
              <a:ext uri="{FF2B5EF4-FFF2-40B4-BE49-F238E27FC236}">
                <a16:creationId xmlns:a16="http://schemas.microsoft.com/office/drawing/2014/main" xmlns="" id="{07F36A00-B465-CBB0-6499-5C59E2BC754B}"/>
              </a:ext>
            </a:extLst>
          </p:cNvPr>
          <p:cNvSpPr txBox="1"/>
          <p:nvPr/>
        </p:nvSpPr>
        <p:spPr>
          <a:xfrm>
            <a:off x="5345597" y="4041058"/>
            <a:ext cx="2609066" cy="2308324"/>
          </a:xfrm>
          <a:prstGeom prst="rect">
            <a:avLst/>
          </a:prstGeom>
          <a:noFill/>
        </p:spPr>
        <p:txBody>
          <a:bodyPr wrap="square">
            <a:spAutoFit/>
          </a:bodyPr>
          <a:lstStyle/>
          <a:p>
            <a:pPr marL="171450" indent="-171450">
              <a:buFont typeface="Arial" panose="020B0604020202020204" pitchFamily="34" charset="0"/>
              <a:buChar char="•"/>
            </a:pPr>
            <a:r>
              <a:rPr lang="ru-RU" sz="1200" dirty="0">
                <a:solidFill>
                  <a:schemeClr val="bg1">
                    <a:lumMod val="50000"/>
                  </a:schemeClr>
                </a:solidFill>
              </a:rPr>
              <a:t>категории и перечень передаваемых персональных данных:</a:t>
            </a:r>
          </a:p>
          <a:p>
            <a:pPr marL="171450" indent="-171450">
              <a:buFont typeface="Arial" panose="020B0604020202020204" pitchFamily="34" charset="0"/>
              <a:buChar char="•"/>
            </a:pPr>
            <a:r>
              <a:rPr lang="ru-RU" sz="1200" dirty="0">
                <a:solidFill>
                  <a:schemeClr val="bg1">
                    <a:lumMod val="50000"/>
                  </a:schemeClr>
                </a:solidFill>
              </a:rPr>
              <a:t>категории субъектов персональных данных, персональные данные которых передаются:</a:t>
            </a:r>
          </a:p>
          <a:p>
            <a:pPr marL="171450" indent="-171450">
              <a:buFont typeface="Arial" panose="020B0604020202020204" pitchFamily="34" charset="0"/>
              <a:buChar char="•"/>
            </a:pPr>
            <a:r>
              <a:rPr lang="ru-RU" sz="1200" dirty="0">
                <a:solidFill>
                  <a:schemeClr val="bg1">
                    <a:lumMod val="50000"/>
                  </a:schemeClr>
                </a:solidFill>
              </a:rPr>
              <a:t>перечень иностранных государств, на территории которых планируется трансграничная передача персональных данных:</a:t>
            </a:r>
          </a:p>
          <a:p>
            <a:pPr marL="171450" indent="-171450">
              <a:buFont typeface="Arial" panose="020B0604020202020204" pitchFamily="34" charset="0"/>
              <a:buChar char="•"/>
            </a:pPr>
            <a:r>
              <a:rPr lang="ru-RU" sz="1200" dirty="0">
                <a:solidFill>
                  <a:schemeClr val="bg1">
                    <a:lumMod val="50000"/>
                  </a:schemeClr>
                </a:solidFill>
              </a:rPr>
              <a:t>дата проведения оператором оценки конфиденциальности персональных данных и обеспечения безопасности персональных данных при их обработке: </a:t>
            </a:r>
          </a:p>
        </p:txBody>
      </p:sp>
      <p:sp>
        <p:nvSpPr>
          <p:cNvPr id="16" name="Фигура, имеющая форму буквы L 15">
            <a:extLst>
              <a:ext uri="{FF2B5EF4-FFF2-40B4-BE49-F238E27FC236}">
                <a16:creationId xmlns:a16="http://schemas.microsoft.com/office/drawing/2014/main" xmlns="" id="{CA80FD01-5BDD-792D-418D-B2FB89D88ACC}"/>
              </a:ext>
            </a:extLst>
          </p:cNvPr>
          <p:cNvSpPr/>
          <p:nvPr/>
        </p:nvSpPr>
        <p:spPr>
          <a:xfrm rot="2582526" flipH="1">
            <a:off x="4905913" y="3572000"/>
            <a:ext cx="160954" cy="211076"/>
          </a:xfrm>
          <a:prstGeom prst="corner">
            <a:avLst>
              <a:gd name="adj1" fmla="val 36645"/>
              <a:gd name="adj2" fmla="val 37649"/>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ru-RU"/>
          </a:p>
        </p:txBody>
      </p:sp>
      <p:sp>
        <p:nvSpPr>
          <p:cNvPr id="17" name="Фигура, имеющая форму буквы L 16">
            <a:extLst>
              <a:ext uri="{FF2B5EF4-FFF2-40B4-BE49-F238E27FC236}">
                <a16:creationId xmlns:a16="http://schemas.microsoft.com/office/drawing/2014/main" xmlns="" id="{FA8B156B-08C1-2C4A-1408-296FC634C30B}"/>
              </a:ext>
            </a:extLst>
          </p:cNvPr>
          <p:cNvSpPr/>
          <p:nvPr/>
        </p:nvSpPr>
        <p:spPr>
          <a:xfrm rot="2582526" flipH="1">
            <a:off x="698081" y="3539671"/>
            <a:ext cx="160954" cy="211076"/>
          </a:xfrm>
          <a:prstGeom prst="corner">
            <a:avLst>
              <a:gd name="adj1" fmla="val 36645"/>
              <a:gd name="adj2" fmla="val 37649"/>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266870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скругленные верхние углы 6">
            <a:extLst>
              <a:ext uri="{FF2B5EF4-FFF2-40B4-BE49-F238E27FC236}">
                <a16:creationId xmlns:a16="http://schemas.microsoft.com/office/drawing/2014/main" xmlns="" id="{57A87A02-80E2-9550-16ED-5A78DBB93921}"/>
              </a:ext>
            </a:extLst>
          </p:cNvPr>
          <p:cNvSpPr/>
          <p:nvPr/>
        </p:nvSpPr>
        <p:spPr>
          <a:xfrm rot="16200000">
            <a:off x="313084" y="2297374"/>
            <a:ext cx="825852" cy="155108"/>
          </a:xfrm>
          <a:prstGeom prst="round2SameRect">
            <a:avLst>
              <a:gd name="adj1" fmla="val 50000"/>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a:extLst>
              <a:ext uri="{FF2B5EF4-FFF2-40B4-BE49-F238E27FC236}">
                <a16:creationId xmlns:a16="http://schemas.microsoft.com/office/drawing/2014/main" xmlns="" id="{5FDAC419-DBD0-4011-8932-ADEBC7CECFDD}"/>
              </a:ext>
            </a:extLst>
          </p:cNvPr>
          <p:cNvSpPr>
            <a:spLocks noGrp="1"/>
          </p:cNvSpPr>
          <p:nvPr>
            <p:ph type="title"/>
          </p:nvPr>
        </p:nvSpPr>
        <p:spPr>
          <a:xfrm>
            <a:off x="825753" y="504313"/>
            <a:ext cx="9581263" cy="692739"/>
          </a:xfrm>
        </p:spPr>
        <p:txBody>
          <a:bodyPr>
            <a:normAutofit/>
          </a:bodyPr>
          <a:lstStyle/>
          <a:p>
            <a:r>
              <a:rPr lang="ru-RU" dirty="0"/>
              <a:t>Правовое основание трансграничной передачи </a:t>
            </a:r>
            <a:r>
              <a:rPr lang="ru-RU" dirty="0" err="1"/>
              <a:t>ПДн</a:t>
            </a:r>
            <a:endParaRPr lang="ru-RU" dirty="0"/>
          </a:p>
        </p:txBody>
      </p:sp>
      <p:sp>
        <p:nvSpPr>
          <p:cNvPr id="4" name="Номер слайда 3">
            <a:extLst>
              <a:ext uri="{FF2B5EF4-FFF2-40B4-BE49-F238E27FC236}">
                <a16:creationId xmlns:a16="http://schemas.microsoft.com/office/drawing/2014/main" xmlns="" id="{BC6D3B25-8E99-4905-8E2C-212CD27C33BE}"/>
              </a:ext>
            </a:extLst>
          </p:cNvPr>
          <p:cNvSpPr>
            <a:spLocks noGrp="1"/>
          </p:cNvSpPr>
          <p:nvPr>
            <p:ph type="sldNum" sz="quarter" idx="12"/>
          </p:nvPr>
        </p:nvSpPr>
        <p:spPr/>
        <p:txBody>
          <a:bodyPr/>
          <a:lstStyle/>
          <a:p>
            <a:fld id="{5F4265DA-81D6-4092-B6C5-08F21DC4A8F6}" type="slidenum">
              <a:rPr lang="ru-RU" smtClean="0"/>
              <a:t>15</a:t>
            </a:fld>
            <a:endParaRPr lang="ru-RU"/>
          </a:p>
        </p:txBody>
      </p:sp>
      <p:sp>
        <p:nvSpPr>
          <p:cNvPr id="15" name="TextBox 14"/>
          <p:cNvSpPr txBox="1"/>
          <p:nvPr/>
        </p:nvSpPr>
        <p:spPr>
          <a:xfrm>
            <a:off x="893610" y="2050315"/>
            <a:ext cx="10566928" cy="646331"/>
          </a:xfrm>
          <a:prstGeom prst="rect">
            <a:avLst/>
          </a:prstGeom>
          <a:noFill/>
        </p:spPr>
        <p:txBody>
          <a:bodyPr wrap="square" rtlCol="0">
            <a:spAutoFit/>
          </a:bodyPr>
          <a:lstStyle/>
          <a:p>
            <a:pPr algn="just"/>
            <a:r>
              <a:rPr lang="ru-RU" dirty="0"/>
              <a:t>Случаи, при которых допускается обработка </a:t>
            </a:r>
            <a:r>
              <a:rPr lang="ru-RU" dirty="0" err="1"/>
              <a:t>ПДн</a:t>
            </a:r>
            <a:r>
              <a:rPr lang="ru-RU" dirty="0"/>
              <a:t>, в том числе трансграничная передача </a:t>
            </a:r>
            <a:r>
              <a:rPr lang="ru-RU" dirty="0" err="1"/>
              <a:t>ПДн</a:t>
            </a:r>
            <a:r>
              <a:rPr lang="ru-RU" dirty="0"/>
              <a:t>, </a:t>
            </a:r>
          </a:p>
          <a:p>
            <a:pPr algn="just"/>
            <a:r>
              <a:rPr lang="ru-RU" dirty="0"/>
              <a:t>предусмотрены ч. 1 ст. 6 №152-ФЗ (согласие, договор и т.д.)</a:t>
            </a:r>
          </a:p>
        </p:txBody>
      </p:sp>
      <p:sp>
        <p:nvSpPr>
          <p:cNvPr id="3" name="TextBox 2"/>
          <p:cNvSpPr txBox="1"/>
          <p:nvPr/>
        </p:nvSpPr>
        <p:spPr>
          <a:xfrm>
            <a:off x="893610" y="3118727"/>
            <a:ext cx="7905945" cy="1938992"/>
          </a:xfrm>
          <a:prstGeom prst="rect">
            <a:avLst/>
          </a:prstGeom>
          <a:noFill/>
        </p:spPr>
        <p:txBody>
          <a:bodyPr wrap="square" rtlCol="0">
            <a:spAutoFit/>
          </a:bodyPr>
          <a:lstStyle/>
          <a:p>
            <a:r>
              <a:rPr lang="ru-RU" dirty="0"/>
              <a:t>Правовое основание обработки </a:t>
            </a:r>
            <a:r>
              <a:rPr lang="ru-RU" dirty="0">
                <a:solidFill>
                  <a:schemeClr val="accent3"/>
                </a:solidFill>
              </a:rPr>
              <a:t>должно</a:t>
            </a:r>
            <a:r>
              <a:rPr lang="ru-RU" dirty="0"/>
              <a:t> </a:t>
            </a:r>
            <a:r>
              <a:rPr lang="ru-RU" dirty="0">
                <a:solidFill>
                  <a:schemeClr val="accent3"/>
                </a:solidFill>
              </a:rPr>
              <a:t>соответствовать</a:t>
            </a:r>
            <a:r>
              <a:rPr lang="ru-RU" dirty="0"/>
              <a:t> </a:t>
            </a:r>
            <a:r>
              <a:rPr lang="ru-RU" dirty="0">
                <a:solidFill>
                  <a:schemeClr val="accent3"/>
                </a:solidFill>
              </a:rPr>
              <a:t>цели</a:t>
            </a:r>
            <a:r>
              <a:rPr lang="ru-RU" dirty="0"/>
              <a:t> трансграничной передачи </a:t>
            </a:r>
            <a:r>
              <a:rPr lang="ru-RU" dirty="0" err="1"/>
              <a:t>ПДн</a:t>
            </a:r>
            <a:r>
              <a:rPr lang="ru-RU" dirty="0"/>
              <a:t>. </a:t>
            </a:r>
          </a:p>
          <a:p>
            <a:endParaRPr lang="ru-RU" dirty="0"/>
          </a:p>
          <a:p>
            <a:r>
              <a:rPr lang="ru-RU" sz="1600" dirty="0">
                <a:solidFill>
                  <a:schemeClr val="bg1">
                    <a:lumMod val="50000"/>
                  </a:schemeClr>
                </a:solidFill>
              </a:rPr>
              <a:t>Например, если целью является организация командирования работников, то есть </a:t>
            </a:r>
          </a:p>
          <a:p>
            <a:r>
              <a:rPr lang="ru-RU" sz="1600" dirty="0">
                <a:solidFill>
                  <a:schemeClr val="bg1">
                    <a:lumMod val="50000"/>
                  </a:schemeClr>
                </a:solidFill>
              </a:rPr>
              <a:t>субъектом персональных данных является работник, то для передачи его персональных данных необходимо согласие, за исключением случаев, установленных п. 1 ст. 88 ТК РФ </a:t>
            </a:r>
          </a:p>
          <a:p>
            <a:endParaRPr lang="ru-RU" dirty="0"/>
          </a:p>
          <a:p>
            <a:endParaRPr lang="ru-RU" dirty="0"/>
          </a:p>
        </p:txBody>
      </p:sp>
      <p:sp>
        <p:nvSpPr>
          <p:cNvPr id="5" name="Прямоугольник: скругленные углы 4">
            <a:extLst>
              <a:ext uri="{FF2B5EF4-FFF2-40B4-BE49-F238E27FC236}">
                <a16:creationId xmlns:a16="http://schemas.microsoft.com/office/drawing/2014/main" xmlns="" id="{DFC1DC0A-6A55-0384-7D26-02276FE0DF14}"/>
              </a:ext>
            </a:extLst>
          </p:cNvPr>
          <p:cNvSpPr/>
          <p:nvPr/>
        </p:nvSpPr>
        <p:spPr>
          <a:xfrm>
            <a:off x="648454" y="1962004"/>
            <a:ext cx="7790871" cy="825850"/>
          </a:xfrm>
          <a:prstGeom prst="roundRect">
            <a:avLst>
              <a:gd name="adj" fmla="val 4906"/>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624799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FDAC419-DBD0-4011-8932-ADEBC7CECFDD}"/>
              </a:ext>
            </a:extLst>
          </p:cNvPr>
          <p:cNvSpPr>
            <a:spLocks noGrp="1"/>
          </p:cNvSpPr>
          <p:nvPr>
            <p:ph type="title"/>
          </p:nvPr>
        </p:nvSpPr>
        <p:spPr/>
        <p:txBody>
          <a:bodyPr>
            <a:normAutofit/>
          </a:bodyPr>
          <a:lstStyle/>
          <a:p>
            <a:r>
              <a:rPr lang="ru-RU" dirty="0"/>
              <a:t>Категории и перечень передаваемых </a:t>
            </a:r>
            <a:r>
              <a:rPr lang="ru-RU" dirty="0" err="1"/>
              <a:t>ПДн</a:t>
            </a:r>
            <a:endParaRPr lang="ru-RU" dirty="0"/>
          </a:p>
        </p:txBody>
      </p:sp>
      <p:sp>
        <p:nvSpPr>
          <p:cNvPr id="4" name="Номер слайда 3">
            <a:extLst>
              <a:ext uri="{FF2B5EF4-FFF2-40B4-BE49-F238E27FC236}">
                <a16:creationId xmlns:a16="http://schemas.microsoft.com/office/drawing/2014/main" xmlns="" id="{BC6D3B25-8E99-4905-8E2C-212CD27C33BE}"/>
              </a:ext>
            </a:extLst>
          </p:cNvPr>
          <p:cNvSpPr>
            <a:spLocks noGrp="1"/>
          </p:cNvSpPr>
          <p:nvPr>
            <p:ph type="sldNum" sz="quarter" idx="12"/>
          </p:nvPr>
        </p:nvSpPr>
        <p:spPr/>
        <p:txBody>
          <a:bodyPr/>
          <a:lstStyle/>
          <a:p>
            <a:fld id="{5F4265DA-81D6-4092-B6C5-08F21DC4A8F6}" type="slidenum">
              <a:rPr lang="ru-RU" smtClean="0"/>
              <a:t>16</a:t>
            </a:fld>
            <a:endParaRPr lang="ru-RU"/>
          </a:p>
        </p:txBody>
      </p:sp>
      <p:sp>
        <p:nvSpPr>
          <p:cNvPr id="15" name="TextBox 14"/>
          <p:cNvSpPr txBox="1"/>
          <p:nvPr/>
        </p:nvSpPr>
        <p:spPr>
          <a:xfrm>
            <a:off x="841707" y="1369661"/>
            <a:ext cx="10692493" cy="2585323"/>
          </a:xfrm>
          <a:prstGeom prst="rect">
            <a:avLst/>
          </a:prstGeom>
          <a:noFill/>
        </p:spPr>
        <p:txBody>
          <a:bodyPr wrap="square" rtlCol="0">
            <a:spAutoFit/>
          </a:bodyPr>
          <a:lstStyle/>
          <a:p>
            <a:pPr algn="just"/>
            <a:r>
              <a:rPr lang="ru-RU" dirty="0"/>
              <a:t>Ст. 5 №152-ФЗ</a:t>
            </a:r>
          </a:p>
          <a:p>
            <a:pPr algn="just"/>
            <a:endParaRPr lang="ru-RU" dirty="0"/>
          </a:p>
          <a:p>
            <a:pPr algn="just"/>
            <a:r>
              <a:rPr lang="ru-RU" dirty="0"/>
              <a:t>4. Обработке подлежат только персональные данные, которые отвечают </a:t>
            </a:r>
            <a:r>
              <a:rPr lang="ru-RU" dirty="0">
                <a:solidFill>
                  <a:schemeClr val="accent3"/>
                </a:solidFill>
              </a:rPr>
              <a:t>целям их обработки</a:t>
            </a:r>
            <a:r>
              <a:rPr lang="ru-RU" dirty="0"/>
              <a:t>.</a:t>
            </a:r>
          </a:p>
          <a:p>
            <a:pPr algn="just"/>
            <a:endParaRPr lang="ru-RU" dirty="0"/>
          </a:p>
          <a:p>
            <a:pPr algn="just"/>
            <a:r>
              <a:rPr lang="ru-RU" dirty="0"/>
              <a:t>5. Содержание и объем обрабатываемых персональных данных должны </a:t>
            </a:r>
            <a:r>
              <a:rPr lang="ru-RU" dirty="0">
                <a:solidFill>
                  <a:schemeClr val="accent3"/>
                </a:solidFill>
              </a:rPr>
              <a:t>соответствовать заявленным целям </a:t>
            </a:r>
            <a:r>
              <a:rPr lang="ru-RU" dirty="0"/>
              <a:t>обработки. Обрабатываемые персональные данные </a:t>
            </a:r>
            <a:r>
              <a:rPr lang="ru-RU" dirty="0">
                <a:solidFill>
                  <a:schemeClr val="accent3"/>
                </a:solidFill>
              </a:rPr>
              <a:t>не должны быть избыточными </a:t>
            </a:r>
            <a:r>
              <a:rPr lang="ru-RU" dirty="0"/>
              <a:t>по отношению к заявленным целям их обработки.</a:t>
            </a:r>
          </a:p>
          <a:p>
            <a:pPr algn="just"/>
            <a:endParaRPr lang="ru-RU" dirty="0"/>
          </a:p>
          <a:p>
            <a:pPr algn="just"/>
            <a:r>
              <a:rPr lang="ru-RU" dirty="0"/>
              <a:t>6. При обработке персональных данных должны быть обеспечены </a:t>
            </a:r>
            <a:r>
              <a:rPr lang="ru-RU" dirty="0">
                <a:solidFill>
                  <a:schemeClr val="accent3"/>
                </a:solidFill>
              </a:rPr>
              <a:t>точность</a:t>
            </a:r>
            <a:r>
              <a:rPr lang="ru-RU" dirty="0"/>
              <a:t> персональных данных, их </a:t>
            </a:r>
            <a:r>
              <a:rPr lang="ru-RU" dirty="0">
                <a:solidFill>
                  <a:schemeClr val="accent3"/>
                </a:solidFill>
              </a:rPr>
              <a:t>достаточность</a:t>
            </a:r>
            <a:r>
              <a:rPr lang="ru-RU" dirty="0"/>
              <a:t>, а в необходимых случаях и </a:t>
            </a:r>
            <a:r>
              <a:rPr lang="ru-RU" dirty="0">
                <a:solidFill>
                  <a:schemeClr val="accent3"/>
                </a:solidFill>
              </a:rPr>
              <a:t>актуальность</a:t>
            </a:r>
            <a:r>
              <a:rPr lang="ru-RU" dirty="0"/>
              <a:t> по отношению к целям обработки персональных данных. </a:t>
            </a:r>
          </a:p>
        </p:txBody>
      </p:sp>
      <p:sp>
        <p:nvSpPr>
          <p:cNvPr id="5" name="TextBox 4"/>
          <p:cNvSpPr txBox="1"/>
          <p:nvPr/>
        </p:nvSpPr>
        <p:spPr>
          <a:xfrm>
            <a:off x="1100786" y="4380343"/>
            <a:ext cx="8352929" cy="2215991"/>
          </a:xfrm>
          <a:prstGeom prst="rect">
            <a:avLst/>
          </a:prstGeom>
          <a:noFill/>
        </p:spPr>
        <p:txBody>
          <a:bodyPr wrap="square" rtlCol="0">
            <a:spAutoFit/>
          </a:bodyPr>
          <a:lstStyle/>
          <a:p>
            <a:r>
              <a:rPr lang="ru-RU" dirty="0"/>
              <a:t>Указание избыточных передаваемых </a:t>
            </a:r>
            <a:r>
              <a:rPr lang="ru-RU" dirty="0" err="1"/>
              <a:t>ПДн</a:t>
            </a:r>
            <a:endParaRPr lang="ru-RU" dirty="0"/>
          </a:p>
          <a:p>
            <a:r>
              <a:rPr lang="ru-RU" sz="1600" dirty="0">
                <a:solidFill>
                  <a:schemeClr val="bg1">
                    <a:lumMod val="50000"/>
                  </a:schemeClr>
                </a:solidFill>
              </a:rPr>
              <a:t>Например: передача паспортных данных работников для ведения телефонных переговоров с </a:t>
            </a:r>
            <a:r>
              <a:rPr lang="ru-RU" sz="1600" dirty="0" smtClean="0">
                <a:solidFill>
                  <a:schemeClr val="bg1">
                    <a:lumMod val="50000"/>
                  </a:schemeClr>
                </a:solidFill>
              </a:rPr>
              <a:t>потенциальным клиентом</a:t>
            </a:r>
            <a:endParaRPr lang="ru-RU" sz="1600" dirty="0">
              <a:solidFill>
                <a:schemeClr val="bg1">
                  <a:lumMod val="50000"/>
                </a:schemeClr>
              </a:solidFill>
            </a:endParaRPr>
          </a:p>
          <a:p>
            <a:endParaRPr lang="ru-RU" dirty="0"/>
          </a:p>
          <a:p>
            <a:r>
              <a:rPr lang="ru-RU" dirty="0"/>
              <a:t>Указание персональных данных, передача которых не соответствует цели трансграничной передачи </a:t>
            </a:r>
            <a:r>
              <a:rPr lang="ru-RU" dirty="0" err="1"/>
              <a:t>ПДн</a:t>
            </a:r>
            <a:endParaRPr lang="ru-RU" dirty="0"/>
          </a:p>
          <a:p>
            <a:r>
              <a:rPr lang="ru-RU" sz="1600" dirty="0">
                <a:solidFill>
                  <a:schemeClr val="bg1">
                    <a:lumMod val="50000"/>
                  </a:schemeClr>
                </a:solidFill>
              </a:rPr>
              <a:t>Например: передача сведений, собираемых посредством метрических программ, с целью передачи </a:t>
            </a:r>
            <a:r>
              <a:rPr lang="ru-RU" sz="1600" dirty="0" smtClean="0">
                <a:solidFill>
                  <a:schemeClr val="bg1">
                    <a:lumMod val="50000"/>
                  </a:schemeClr>
                </a:solidFill>
              </a:rPr>
              <a:t>данных для </a:t>
            </a:r>
            <a:r>
              <a:rPr lang="ru-RU" sz="1600" dirty="0">
                <a:solidFill>
                  <a:schemeClr val="bg1">
                    <a:lumMod val="50000"/>
                  </a:schemeClr>
                </a:solidFill>
              </a:rPr>
              <a:t>подтверждения </a:t>
            </a:r>
            <a:r>
              <a:rPr lang="ru-RU" sz="1600" dirty="0" smtClean="0">
                <a:solidFill>
                  <a:schemeClr val="bg1">
                    <a:lumMod val="50000"/>
                  </a:schemeClr>
                </a:solidFill>
              </a:rPr>
              <a:t>подлинности выданного документа об образовании </a:t>
            </a:r>
            <a:r>
              <a:rPr lang="ru-RU" sz="1600" dirty="0">
                <a:solidFill>
                  <a:schemeClr val="bg1">
                    <a:lumMod val="50000"/>
                  </a:schemeClr>
                </a:solidFill>
              </a:rPr>
              <a:t>университетом </a:t>
            </a:r>
          </a:p>
          <a:p>
            <a:endParaRPr lang="ru-RU" dirty="0"/>
          </a:p>
          <a:p>
            <a:endParaRPr lang="ru-RU" dirty="0"/>
          </a:p>
        </p:txBody>
      </p:sp>
      <p:sp>
        <p:nvSpPr>
          <p:cNvPr id="8" name="Умножение 7"/>
          <p:cNvSpPr/>
          <p:nvPr/>
        </p:nvSpPr>
        <p:spPr>
          <a:xfrm>
            <a:off x="841707" y="4435967"/>
            <a:ext cx="259080" cy="259079"/>
          </a:xfrm>
          <a:prstGeom prst="mathMultiply">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
        <p:nvSpPr>
          <p:cNvPr id="9" name="Умножение 8"/>
          <p:cNvSpPr/>
          <p:nvPr/>
        </p:nvSpPr>
        <p:spPr>
          <a:xfrm>
            <a:off x="831442" y="5250540"/>
            <a:ext cx="259080" cy="259079"/>
          </a:xfrm>
          <a:prstGeom prst="mathMultiply">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
        <p:nvSpPr>
          <p:cNvPr id="6" name="Прямоугольник: скругленные верхние углы 5">
            <a:extLst>
              <a:ext uri="{FF2B5EF4-FFF2-40B4-BE49-F238E27FC236}">
                <a16:creationId xmlns:a16="http://schemas.microsoft.com/office/drawing/2014/main" xmlns="" id="{FF756ADA-9FAC-54A7-78AC-2A46AD3E1E6D}"/>
              </a:ext>
            </a:extLst>
          </p:cNvPr>
          <p:cNvSpPr/>
          <p:nvPr/>
        </p:nvSpPr>
        <p:spPr>
          <a:xfrm rot="16200000">
            <a:off x="-721871" y="2607340"/>
            <a:ext cx="2741031" cy="136095"/>
          </a:xfrm>
          <a:prstGeom prst="round2SameRect">
            <a:avLst>
              <a:gd name="adj1" fmla="val 50000"/>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скругленные углы 6">
            <a:extLst>
              <a:ext uri="{FF2B5EF4-FFF2-40B4-BE49-F238E27FC236}">
                <a16:creationId xmlns:a16="http://schemas.microsoft.com/office/drawing/2014/main" xmlns="" id="{68A3B3AC-8DD7-1866-05C7-B1C5667A41B4}"/>
              </a:ext>
            </a:extLst>
          </p:cNvPr>
          <p:cNvSpPr/>
          <p:nvPr/>
        </p:nvSpPr>
        <p:spPr>
          <a:xfrm>
            <a:off x="580597" y="1304874"/>
            <a:ext cx="11025896" cy="2741029"/>
          </a:xfrm>
          <a:prstGeom prst="roundRect">
            <a:avLst>
              <a:gd name="adj" fmla="val 4906"/>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810626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Категории </a:t>
            </a:r>
            <a:r>
              <a:rPr lang="ru-RU" dirty="0" smtClean="0"/>
              <a:t>субъектов </a:t>
            </a:r>
            <a:r>
              <a:rPr lang="ru-RU" dirty="0" err="1" smtClean="0"/>
              <a:t>ПДн</a:t>
            </a:r>
            <a:endParaRPr lang="ru-RU" dirty="0"/>
          </a:p>
        </p:txBody>
      </p:sp>
      <p:sp>
        <p:nvSpPr>
          <p:cNvPr id="4" name="Номер слайда 3"/>
          <p:cNvSpPr>
            <a:spLocks noGrp="1"/>
          </p:cNvSpPr>
          <p:nvPr>
            <p:ph type="sldNum" sz="quarter" idx="12"/>
          </p:nvPr>
        </p:nvSpPr>
        <p:spPr/>
        <p:txBody>
          <a:bodyPr/>
          <a:lstStyle/>
          <a:p>
            <a:fld id="{5F4265DA-81D6-4092-B6C5-08F21DC4A8F6}" type="slidenum">
              <a:rPr lang="ru-RU" smtClean="0"/>
              <a:t>17</a:t>
            </a:fld>
            <a:endParaRPr lang="ru-RU"/>
          </a:p>
        </p:txBody>
      </p:sp>
      <p:sp>
        <p:nvSpPr>
          <p:cNvPr id="5" name="TextBox 4">
            <a:extLst>
              <a:ext uri="{FF2B5EF4-FFF2-40B4-BE49-F238E27FC236}">
                <a16:creationId xmlns:a16="http://schemas.microsoft.com/office/drawing/2014/main" xmlns="" id="{2DB555E2-8708-2FC1-DFDD-754BE9E4AA1D}"/>
              </a:ext>
            </a:extLst>
          </p:cNvPr>
          <p:cNvSpPr txBox="1"/>
          <p:nvPr/>
        </p:nvSpPr>
        <p:spPr>
          <a:xfrm>
            <a:off x="580597" y="1846016"/>
            <a:ext cx="7763417" cy="1477328"/>
          </a:xfrm>
          <a:prstGeom prst="rect">
            <a:avLst/>
          </a:prstGeom>
          <a:noFill/>
        </p:spPr>
        <p:txBody>
          <a:bodyPr wrap="square" rtlCol="0">
            <a:spAutoFit/>
          </a:bodyPr>
          <a:lstStyle/>
          <a:p>
            <a:r>
              <a:rPr lang="ru-RU" dirty="0"/>
              <a:t>Указанию подлежат только те категории субъектов, персональные данные которых передаются с территории Российской Федерации на территорию иностранных государств </a:t>
            </a:r>
          </a:p>
          <a:p>
            <a:endParaRPr lang="ru-RU" dirty="0"/>
          </a:p>
          <a:p>
            <a:endParaRPr lang="ru-RU" dirty="0"/>
          </a:p>
          <a:p>
            <a:endParaRPr lang="ru-RU" dirty="0"/>
          </a:p>
        </p:txBody>
      </p:sp>
      <p:sp>
        <p:nvSpPr>
          <p:cNvPr id="6" name="TextBox 5">
            <a:extLst>
              <a:ext uri="{FF2B5EF4-FFF2-40B4-BE49-F238E27FC236}">
                <a16:creationId xmlns:a16="http://schemas.microsoft.com/office/drawing/2014/main" xmlns="" id="{0D5436FE-98CE-2801-CA29-A2BED6ECAFA7}"/>
              </a:ext>
            </a:extLst>
          </p:cNvPr>
          <p:cNvSpPr txBox="1"/>
          <p:nvPr/>
        </p:nvSpPr>
        <p:spPr>
          <a:xfrm>
            <a:off x="580597" y="3114349"/>
            <a:ext cx="3164686" cy="1815882"/>
          </a:xfrm>
          <a:prstGeom prst="rect">
            <a:avLst/>
          </a:prstGeom>
          <a:noFill/>
        </p:spPr>
        <p:txBody>
          <a:bodyPr wrap="square">
            <a:spAutoFit/>
          </a:bodyPr>
          <a:lstStyle/>
          <a:p>
            <a:pPr marL="171450" indent="-171450">
              <a:buFont typeface="Arial" panose="020B0604020202020204" pitchFamily="34" charset="0"/>
              <a:buChar char="•"/>
            </a:pPr>
            <a:r>
              <a:rPr lang="ru-RU" sz="1600" dirty="0">
                <a:solidFill>
                  <a:schemeClr val="bg1">
                    <a:lumMod val="50000"/>
                  </a:schemeClr>
                </a:solidFill>
              </a:rPr>
              <a:t>Работники</a:t>
            </a:r>
          </a:p>
          <a:p>
            <a:pPr marL="171450" indent="-171450">
              <a:buFont typeface="Arial" panose="020B0604020202020204" pitchFamily="34" charset="0"/>
              <a:buChar char="•"/>
            </a:pPr>
            <a:r>
              <a:rPr lang="ru-RU" sz="1600" dirty="0">
                <a:solidFill>
                  <a:schemeClr val="bg1">
                    <a:lumMod val="50000"/>
                  </a:schemeClr>
                </a:solidFill>
              </a:rPr>
              <a:t>Клиенты</a:t>
            </a:r>
          </a:p>
          <a:p>
            <a:pPr marL="171450" indent="-171450">
              <a:buFont typeface="Arial" panose="020B0604020202020204" pitchFamily="34" charset="0"/>
              <a:buChar char="•"/>
            </a:pPr>
            <a:r>
              <a:rPr lang="ru-RU" sz="1600" dirty="0">
                <a:solidFill>
                  <a:schemeClr val="bg1">
                    <a:lumMod val="50000"/>
                  </a:schemeClr>
                </a:solidFill>
              </a:rPr>
              <a:t>Контрагенты </a:t>
            </a:r>
          </a:p>
          <a:p>
            <a:pPr marL="171450" indent="-171450">
              <a:buFont typeface="Arial" panose="020B0604020202020204" pitchFamily="34" charset="0"/>
              <a:buChar char="•"/>
            </a:pPr>
            <a:r>
              <a:rPr lang="ru-RU" sz="1600" dirty="0">
                <a:solidFill>
                  <a:schemeClr val="bg1">
                    <a:lumMod val="50000"/>
                  </a:schemeClr>
                </a:solidFill>
              </a:rPr>
              <a:t>Обучающиеся </a:t>
            </a:r>
          </a:p>
          <a:p>
            <a:pPr marL="171450" indent="-171450">
              <a:buFont typeface="Arial" panose="020B0604020202020204" pitchFamily="34" charset="0"/>
              <a:buChar char="•"/>
            </a:pPr>
            <a:r>
              <a:rPr lang="ru-RU" sz="1600" dirty="0">
                <a:solidFill>
                  <a:schemeClr val="bg1">
                    <a:lumMod val="50000"/>
                  </a:schemeClr>
                </a:solidFill>
              </a:rPr>
              <a:t>Уволенные работники </a:t>
            </a:r>
          </a:p>
          <a:p>
            <a:pPr marL="171450" indent="-171450">
              <a:buFont typeface="Arial" panose="020B0604020202020204" pitchFamily="34" charset="0"/>
              <a:buChar char="•"/>
            </a:pPr>
            <a:r>
              <a:rPr lang="ru-RU" sz="1600" dirty="0">
                <a:solidFill>
                  <a:schemeClr val="bg1">
                    <a:lumMod val="50000"/>
                  </a:schemeClr>
                </a:solidFill>
              </a:rPr>
              <a:t>Посетители сайта </a:t>
            </a:r>
          </a:p>
          <a:p>
            <a:pPr marL="171450" indent="-171450">
              <a:buFont typeface="Arial" panose="020B0604020202020204" pitchFamily="34" charset="0"/>
              <a:buChar char="•"/>
            </a:pPr>
            <a:r>
              <a:rPr lang="ru-RU" sz="1600" dirty="0">
                <a:solidFill>
                  <a:schemeClr val="bg1">
                    <a:lumMod val="50000"/>
                  </a:schemeClr>
                </a:solidFill>
              </a:rPr>
              <a:t>Иные категории субъектов </a:t>
            </a:r>
          </a:p>
        </p:txBody>
      </p:sp>
    </p:spTree>
    <p:extLst>
      <p:ext uri="{BB962C8B-B14F-4D97-AF65-F5344CB8AC3E}">
        <p14:creationId xmlns:p14="http://schemas.microsoft.com/office/powerpoint/2010/main" val="1863539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Перечень стран, в которые планируется </a:t>
            </a:r>
            <a:br>
              <a:rPr lang="ru-RU" dirty="0"/>
            </a:br>
            <a:r>
              <a:rPr lang="ru-RU" dirty="0"/>
              <a:t>трансграничная передача </a:t>
            </a:r>
            <a:r>
              <a:rPr lang="ru-RU" dirty="0" err="1"/>
              <a:t>ПДн</a:t>
            </a:r>
            <a:endParaRPr lang="ru-RU" dirty="0"/>
          </a:p>
        </p:txBody>
      </p:sp>
      <p:sp>
        <p:nvSpPr>
          <p:cNvPr id="4" name="Номер слайда 3"/>
          <p:cNvSpPr>
            <a:spLocks noGrp="1"/>
          </p:cNvSpPr>
          <p:nvPr>
            <p:ph type="sldNum" sz="quarter" idx="12"/>
          </p:nvPr>
        </p:nvSpPr>
        <p:spPr/>
        <p:txBody>
          <a:bodyPr/>
          <a:lstStyle/>
          <a:p>
            <a:fld id="{5F4265DA-81D6-4092-B6C5-08F21DC4A8F6}" type="slidenum">
              <a:rPr lang="ru-RU" smtClean="0"/>
              <a:t>18</a:t>
            </a:fld>
            <a:endParaRPr lang="ru-RU"/>
          </a:p>
        </p:txBody>
      </p:sp>
      <p:sp>
        <p:nvSpPr>
          <p:cNvPr id="9" name="Прямоугольник: скругленные углы 4">
            <a:extLst>
              <a:ext uri="{FF2B5EF4-FFF2-40B4-BE49-F238E27FC236}">
                <a16:creationId xmlns:a16="http://schemas.microsoft.com/office/drawing/2014/main" xmlns="" id="{E7B4BB7A-03F0-E117-4A31-937E7C712741}"/>
              </a:ext>
            </a:extLst>
          </p:cNvPr>
          <p:cNvSpPr/>
          <p:nvPr/>
        </p:nvSpPr>
        <p:spPr>
          <a:xfrm>
            <a:off x="2651795" y="1455373"/>
            <a:ext cx="3858016" cy="692739"/>
          </a:xfrm>
          <a:prstGeom prst="roundRect">
            <a:avLst>
              <a:gd name="adj" fmla="val 4906"/>
            </a:avLst>
          </a:prstGeom>
          <a:solidFill>
            <a:srgbClr val="2783E6">
              <a:alpha val="21961"/>
            </a:srgb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бъект 2">
            <a:extLst>
              <a:ext uri="{FF2B5EF4-FFF2-40B4-BE49-F238E27FC236}">
                <a16:creationId xmlns:a16="http://schemas.microsoft.com/office/drawing/2014/main" xmlns="" id="{80DC9CAF-4475-CE6D-DFCB-A66FBCA323A7}"/>
              </a:ext>
            </a:extLst>
          </p:cNvPr>
          <p:cNvSpPr txBox="1">
            <a:spLocks/>
          </p:cNvSpPr>
          <p:nvPr/>
        </p:nvSpPr>
        <p:spPr>
          <a:xfrm>
            <a:off x="2836938" y="1527734"/>
            <a:ext cx="3616888" cy="587335"/>
          </a:xfrm>
          <a:prstGeom prst="rect">
            <a:avLst/>
          </a:prstGeom>
        </p:spPr>
        <p:txBody>
          <a:bodyPr vert="horz" lIns="91440" tIns="45720" rIns="91440" bIns="45720" rtlCol="0">
            <a:noAutofit/>
          </a:bodyPr>
          <a:lstStyle>
            <a:lvl1pPr marL="228605" indent="-228605" algn="l" defTabSz="914418" rtl="0" eaLnBrk="1" latinLnBrk="0" hangingPunct="1">
              <a:lnSpc>
                <a:spcPct val="90000"/>
              </a:lnSpc>
              <a:spcBef>
                <a:spcPts val="1000"/>
              </a:spcBef>
              <a:buFont typeface="Arial" panose="020B0604020202020204" pitchFamily="34" charset="0"/>
              <a:buChar char="•"/>
              <a:defRPr sz="1292"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1108"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1016"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ru-RU" sz="1600" dirty="0"/>
              <a:t>Обеспечивающие адекватную защиту прав субъектов персональных данных</a:t>
            </a:r>
          </a:p>
        </p:txBody>
      </p:sp>
      <p:sp>
        <p:nvSpPr>
          <p:cNvPr id="16" name="Прямоугольник: скругленные углы 4">
            <a:extLst>
              <a:ext uri="{FF2B5EF4-FFF2-40B4-BE49-F238E27FC236}">
                <a16:creationId xmlns:a16="http://schemas.microsoft.com/office/drawing/2014/main" xmlns="" id="{6C1736BB-BBDE-077F-B34B-08A5BC9679B4}"/>
              </a:ext>
            </a:extLst>
          </p:cNvPr>
          <p:cNvSpPr/>
          <p:nvPr/>
        </p:nvSpPr>
        <p:spPr>
          <a:xfrm>
            <a:off x="6657377" y="1445001"/>
            <a:ext cx="3858016" cy="692739"/>
          </a:xfrm>
          <a:prstGeom prst="roundRect">
            <a:avLst>
              <a:gd name="adj" fmla="val 4906"/>
            </a:avLst>
          </a:prstGeom>
          <a:solidFill>
            <a:srgbClr val="2783E6">
              <a:alpha val="21961"/>
            </a:srgb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Объект 2">
            <a:extLst>
              <a:ext uri="{FF2B5EF4-FFF2-40B4-BE49-F238E27FC236}">
                <a16:creationId xmlns:a16="http://schemas.microsoft.com/office/drawing/2014/main" xmlns="" id="{9D81ED76-F395-4477-4325-4591EED06423}"/>
              </a:ext>
            </a:extLst>
          </p:cNvPr>
          <p:cNvSpPr txBox="1">
            <a:spLocks/>
          </p:cNvSpPr>
          <p:nvPr/>
        </p:nvSpPr>
        <p:spPr>
          <a:xfrm>
            <a:off x="6952508" y="1527734"/>
            <a:ext cx="3227934" cy="587335"/>
          </a:xfrm>
          <a:prstGeom prst="rect">
            <a:avLst/>
          </a:prstGeom>
        </p:spPr>
        <p:txBody>
          <a:bodyPr vert="horz" lIns="91440" tIns="45720" rIns="91440" bIns="45720" rtlCol="0">
            <a:noAutofit/>
          </a:bodyPr>
          <a:lstStyle>
            <a:lvl1pPr marL="228605" indent="-228605" algn="l" defTabSz="914418" rtl="0" eaLnBrk="1" latinLnBrk="0" hangingPunct="1">
              <a:lnSpc>
                <a:spcPct val="90000"/>
              </a:lnSpc>
              <a:spcBef>
                <a:spcPts val="1000"/>
              </a:spcBef>
              <a:buFont typeface="Arial" panose="020B0604020202020204" pitchFamily="34" charset="0"/>
              <a:buChar char="•"/>
              <a:defRPr sz="1292"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1108"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1016"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ru-RU" sz="1600" b="1" dirty="0"/>
              <a:t>Не</a:t>
            </a:r>
            <a:r>
              <a:rPr lang="ru-RU" sz="1600" dirty="0"/>
              <a:t> обеспечивающие адекватную защиту прав субъектов персональных данных</a:t>
            </a:r>
          </a:p>
        </p:txBody>
      </p:sp>
      <p:sp>
        <p:nvSpPr>
          <p:cNvPr id="18" name="Прямоугольник: скругленные углы 4">
            <a:extLst>
              <a:ext uri="{FF2B5EF4-FFF2-40B4-BE49-F238E27FC236}">
                <a16:creationId xmlns:a16="http://schemas.microsoft.com/office/drawing/2014/main" xmlns="" id="{60E985B3-2E1B-A7D9-D520-1C56611076C6}"/>
              </a:ext>
            </a:extLst>
          </p:cNvPr>
          <p:cNvSpPr/>
          <p:nvPr/>
        </p:nvSpPr>
        <p:spPr>
          <a:xfrm>
            <a:off x="599179" y="2375972"/>
            <a:ext cx="1905050" cy="692739"/>
          </a:xfrm>
          <a:prstGeom prst="roundRect">
            <a:avLst>
              <a:gd name="adj" fmla="val 4906"/>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скругленные углы 4">
            <a:extLst>
              <a:ext uri="{FF2B5EF4-FFF2-40B4-BE49-F238E27FC236}">
                <a16:creationId xmlns:a16="http://schemas.microsoft.com/office/drawing/2014/main" xmlns="" id="{B8D079D5-78BD-DA67-3B9A-8F4082906D64}"/>
              </a:ext>
            </a:extLst>
          </p:cNvPr>
          <p:cNvSpPr/>
          <p:nvPr/>
        </p:nvSpPr>
        <p:spPr>
          <a:xfrm>
            <a:off x="2651795" y="2363978"/>
            <a:ext cx="3858016" cy="692739"/>
          </a:xfrm>
          <a:prstGeom prst="roundRect">
            <a:avLst>
              <a:gd name="adj" fmla="val 4906"/>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Объект 2">
            <a:extLst>
              <a:ext uri="{FF2B5EF4-FFF2-40B4-BE49-F238E27FC236}">
                <a16:creationId xmlns:a16="http://schemas.microsoft.com/office/drawing/2014/main" xmlns="" id="{DB1C4EF1-F473-037D-9140-92C498E27CB1}"/>
              </a:ext>
            </a:extLst>
          </p:cNvPr>
          <p:cNvSpPr txBox="1">
            <a:spLocks/>
          </p:cNvSpPr>
          <p:nvPr/>
        </p:nvSpPr>
        <p:spPr>
          <a:xfrm>
            <a:off x="670819" y="2428673"/>
            <a:ext cx="1761770" cy="587335"/>
          </a:xfrm>
          <a:prstGeom prst="rect">
            <a:avLst/>
          </a:prstGeom>
        </p:spPr>
        <p:txBody>
          <a:bodyPr vert="horz" lIns="91440" tIns="45720" rIns="91440" bIns="45720" rtlCol="0" anchor="ctr">
            <a:noAutofit/>
          </a:bodyPr>
          <a:lstStyle>
            <a:lvl1pPr marL="228605" indent="-228605" algn="l" defTabSz="914418" rtl="0" eaLnBrk="1" latinLnBrk="0" hangingPunct="1">
              <a:lnSpc>
                <a:spcPct val="90000"/>
              </a:lnSpc>
              <a:spcBef>
                <a:spcPts val="1000"/>
              </a:spcBef>
              <a:buFont typeface="Arial" panose="020B0604020202020204" pitchFamily="34" charset="0"/>
              <a:buChar char="•"/>
              <a:defRPr sz="1292"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1108"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1016"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ru-RU" sz="1400" dirty="0"/>
              <a:t>Необходимость подачи уведомления о намерении</a:t>
            </a:r>
          </a:p>
        </p:txBody>
      </p:sp>
      <p:sp>
        <p:nvSpPr>
          <p:cNvPr id="24" name="Прямоугольник: скругленные углы 4">
            <a:extLst>
              <a:ext uri="{FF2B5EF4-FFF2-40B4-BE49-F238E27FC236}">
                <a16:creationId xmlns:a16="http://schemas.microsoft.com/office/drawing/2014/main" xmlns="" id="{24EFB59A-4871-D17B-E244-A4784D307F24}"/>
              </a:ext>
            </a:extLst>
          </p:cNvPr>
          <p:cNvSpPr/>
          <p:nvPr/>
        </p:nvSpPr>
        <p:spPr>
          <a:xfrm>
            <a:off x="6657377" y="2363978"/>
            <a:ext cx="3858016" cy="692739"/>
          </a:xfrm>
          <a:prstGeom prst="roundRect">
            <a:avLst>
              <a:gd name="adj" fmla="val 4906"/>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Объект 2">
            <a:extLst>
              <a:ext uri="{FF2B5EF4-FFF2-40B4-BE49-F238E27FC236}">
                <a16:creationId xmlns:a16="http://schemas.microsoft.com/office/drawing/2014/main" xmlns="" id="{4851E475-7B27-8251-5163-63383BB9A4C6}"/>
              </a:ext>
            </a:extLst>
          </p:cNvPr>
          <p:cNvSpPr txBox="1">
            <a:spLocks/>
          </p:cNvSpPr>
          <p:nvPr/>
        </p:nvSpPr>
        <p:spPr>
          <a:xfrm>
            <a:off x="3873703" y="2375347"/>
            <a:ext cx="1414200" cy="587335"/>
          </a:xfrm>
          <a:prstGeom prst="rect">
            <a:avLst/>
          </a:prstGeom>
        </p:spPr>
        <p:txBody>
          <a:bodyPr vert="horz" lIns="91440" tIns="45720" rIns="91440" bIns="45720" rtlCol="0" anchor="ctr">
            <a:noAutofit/>
          </a:bodyPr>
          <a:lstStyle>
            <a:lvl1pPr marL="228605" indent="-228605" algn="l" defTabSz="914418" rtl="0" eaLnBrk="1" latinLnBrk="0" hangingPunct="1">
              <a:lnSpc>
                <a:spcPct val="90000"/>
              </a:lnSpc>
              <a:spcBef>
                <a:spcPts val="1000"/>
              </a:spcBef>
              <a:buFont typeface="Arial" panose="020B0604020202020204" pitchFamily="34" charset="0"/>
              <a:buChar char="•"/>
              <a:defRPr sz="1292"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1108"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1016"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ru-RU" sz="2000" dirty="0"/>
              <a:t>+</a:t>
            </a:r>
          </a:p>
        </p:txBody>
      </p:sp>
      <p:sp>
        <p:nvSpPr>
          <p:cNvPr id="27" name="Объект 2">
            <a:extLst>
              <a:ext uri="{FF2B5EF4-FFF2-40B4-BE49-F238E27FC236}">
                <a16:creationId xmlns:a16="http://schemas.microsoft.com/office/drawing/2014/main" xmlns="" id="{827E0260-BE01-F670-C19D-8D2D7E8A2FC3}"/>
              </a:ext>
            </a:extLst>
          </p:cNvPr>
          <p:cNvSpPr txBox="1">
            <a:spLocks/>
          </p:cNvSpPr>
          <p:nvPr/>
        </p:nvSpPr>
        <p:spPr>
          <a:xfrm>
            <a:off x="7859374" y="2382091"/>
            <a:ext cx="1414200" cy="587335"/>
          </a:xfrm>
          <a:prstGeom prst="rect">
            <a:avLst/>
          </a:prstGeom>
        </p:spPr>
        <p:txBody>
          <a:bodyPr vert="horz" lIns="91440" tIns="45720" rIns="91440" bIns="45720" rtlCol="0" anchor="ctr">
            <a:noAutofit/>
          </a:bodyPr>
          <a:lstStyle>
            <a:lvl1pPr marL="228605" indent="-228605" algn="l" defTabSz="914418" rtl="0" eaLnBrk="1" latinLnBrk="0" hangingPunct="1">
              <a:lnSpc>
                <a:spcPct val="90000"/>
              </a:lnSpc>
              <a:spcBef>
                <a:spcPts val="1000"/>
              </a:spcBef>
              <a:buFont typeface="Arial" panose="020B0604020202020204" pitchFamily="34" charset="0"/>
              <a:buChar char="•"/>
              <a:defRPr sz="1292"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1108"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1016"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ru-RU" sz="2000" dirty="0"/>
              <a:t>+</a:t>
            </a:r>
          </a:p>
        </p:txBody>
      </p:sp>
      <p:sp>
        <p:nvSpPr>
          <p:cNvPr id="28" name="Прямоугольник: скругленные углы 4">
            <a:extLst>
              <a:ext uri="{FF2B5EF4-FFF2-40B4-BE49-F238E27FC236}">
                <a16:creationId xmlns:a16="http://schemas.microsoft.com/office/drawing/2014/main" xmlns="" id="{620D6816-24C3-4E4A-946D-7BDC8BCC0F4E}"/>
              </a:ext>
            </a:extLst>
          </p:cNvPr>
          <p:cNvSpPr/>
          <p:nvPr/>
        </p:nvSpPr>
        <p:spPr>
          <a:xfrm>
            <a:off x="599179" y="3131886"/>
            <a:ext cx="1905050" cy="692739"/>
          </a:xfrm>
          <a:prstGeom prst="roundRect">
            <a:avLst>
              <a:gd name="adj" fmla="val 4906"/>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Объект 2">
            <a:extLst>
              <a:ext uri="{FF2B5EF4-FFF2-40B4-BE49-F238E27FC236}">
                <a16:creationId xmlns:a16="http://schemas.microsoft.com/office/drawing/2014/main" xmlns="" id="{D6ED31C5-EDAE-421C-3007-8C3CA05AA3D1}"/>
              </a:ext>
            </a:extLst>
          </p:cNvPr>
          <p:cNvSpPr txBox="1">
            <a:spLocks/>
          </p:cNvSpPr>
          <p:nvPr/>
        </p:nvSpPr>
        <p:spPr>
          <a:xfrm>
            <a:off x="617761" y="3183011"/>
            <a:ext cx="1905050" cy="587335"/>
          </a:xfrm>
          <a:prstGeom prst="rect">
            <a:avLst/>
          </a:prstGeom>
        </p:spPr>
        <p:txBody>
          <a:bodyPr vert="horz" lIns="91440" tIns="45720" rIns="91440" bIns="45720" rtlCol="0" anchor="ctr">
            <a:noAutofit/>
          </a:bodyPr>
          <a:lstStyle>
            <a:lvl1pPr marL="228605" indent="-228605" algn="l" defTabSz="914418" rtl="0" eaLnBrk="1" latinLnBrk="0" hangingPunct="1">
              <a:lnSpc>
                <a:spcPct val="90000"/>
              </a:lnSpc>
              <a:spcBef>
                <a:spcPts val="1000"/>
              </a:spcBef>
              <a:buFont typeface="Arial" panose="020B0604020202020204" pitchFamily="34" charset="0"/>
              <a:buChar char="•"/>
              <a:defRPr sz="1292"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1108"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1016"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ru-RU" sz="1400" dirty="0"/>
              <a:t>Сведения, запрашиваемые до подачи уведомления </a:t>
            </a:r>
            <a:br>
              <a:rPr lang="ru-RU" sz="1400" dirty="0"/>
            </a:br>
            <a:r>
              <a:rPr lang="ru-RU" sz="1400" dirty="0"/>
              <a:t>(ч. 5 ст. 12 №152-ФЗ)</a:t>
            </a:r>
          </a:p>
        </p:txBody>
      </p:sp>
      <p:sp>
        <p:nvSpPr>
          <p:cNvPr id="30" name="Прямоугольник: скругленные углы 4">
            <a:extLst>
              <a:ext uri="{FF2B5EF4-FFF2-40B4-BE49-F238E27FC236}">
                <a16:creationId xmlns:a16="http://schemas.microsoft.com/office/drawing/2014/main" xmlns="" id="{C9CF3C0A-C6CE-D8F6-9AE5-E832B6BE4293}"/>
              </a:ext>
            </a:extLst>
          </p:cNvPr>
          <p:cNvSpPr/>
          <p:nvPr/>
        </p:nvSpPr>
        <p:spPr>
          <a:xfrm>
            <a:off x="2651795" y="3131886"/>
            <a:ext cx="3858016" cy="692739"/>
          </a:xfrm>
          <a:prstGeom prst="roundRect">
            <a:avLst>
              <a:gd name="adj" fmla="val 4906"/>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Объект 2">
            <a:extLst>
              <a:ext uri="{FF2B5EF4-FFF2-40B4-BE49-F238E27FC236}">
                <a16:creationId xmlns:a16="http://schemas.microsoft.com/office/drawing/2014/main" xmlns="" id="{6E22C9B3-F1E9-A018-01E3-DBAE392A2E09}"/>
              </a:ext>
            </a:extLst>
          </p:cNvPr>
          <p:cNvSpPr txBox="1">
            <a:spLocks/>
          </p:cNvSpPr>
          <p:nvPr/>
        </p:nvSpPr>
        <p:spPr>
          <a:xfrm>
            <a:off x="2595888" y="3184650"/>
            <a:ext cx="3969831" cy="587335"/>
          </a:xfrm>
          <a:prstGeom prst="rect">
            <a:avLst/>
          </a:prstGeom>
        </p:spPr>
        <p:txBody>
          <a:bodyPr vert="horz" lIns="91440" tIns="45720" rIns="91440" bIns="45720" rtlCol="0" anchor="ctr">
            <a:noAutofit/>
          </a:bodyPr>
          <a:lstStyle>
            <a:lvl1pPr marL="228605" indent="-228605" algn="l" defTabSz="914418" rtl="0" eaLnBrk="1" latinLnBrk="0" hangingPunct="1">
              <a:lnSpc>
                <a:spcPct val="90000"/>
              </a:lnSpc>
              <a:spcBef>
                <a:spcPts val="1000"/>
              </a:spcBef>
              <a:buFont typeface="Arial" panose="020B0604020202020204" pitchFamily="34" charset="0"/>
              <a:buChar char="•"/>
              <a:defRPr sz="1292"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1108"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1016"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ru-RU" sz="1200" dirty="0"/>
              <a:t>Все, кроме </a:t>
            </a:r>
            <a:r>
              <a:rPr lang="ru-RU" sz="1200" dirty="0" smtClean="0"/>
              <a:t>информации </a:t>
            </a:r>
            <a:r>
              <a:rPr lang="ru-RU" sz="1200" dirty="0"/>
              <a:t>о правовом регулировании в области персональных </a:t>
            </a:r>
            <a:r>
              <a:rPr lang="ru-RU" sz="1200" dirty="0" smtClean="0"/>
              <a:t>данных (</a:t>
            </a:r>
            <a:r>
              <a:rPr lang="ru-RU" sz="1200" dirty="0"/>
              <a:t>п. 2 ч. 5 ст. 12 </a:t>
            </a:r>
            <a:r>
              <a:rPr lang="ru-RU" sz="1200" dirty="0" smtClean="0"/>
              <a:t>Федерального закона №</a:t>
            </a:r>
            <a:r>
              <a:rPr lang="ru-RU" sz="1200" dirty="0"/>
              <a:t>152-ФЗ)</a:t>
            </a:r>
          </a:p>
        </p:txBody>
      </p:sp>
      <p:sp>
        <p:nvSpPr>
          <p:cNvPr id="32" name="Прямоугольник: скругленные углы 4">
            <a:extLst>
              <a:ext uri="{FF2B5EF4-FFF2-40B4-BE49-F238E27FC236}">
                <a16:creationId xmlns:a16="http://schemas.microsoft.com/office/drawing/2014/main" xmlns="" id="{6DFB9AD9-4BD1-ECF2-AF17-34F08395F672}"/>
              </a:ext>
            </a:extLst>
          </p:cNvPr>
          <p:cNvSpPr/>
          <p:nvPr/>
        </p:nvSpPr>
        <p:spPr>
          <a:xfrm>
            <a:off x="6657377" y="3130310"/>
            <a:ext cx="3858016" cy="692739"/>
          </a:xfrm>
          <a:prstGeom prst="roundRect">
            <a:avLst>
              <a:gd name="adj" fmla="val 4906"/>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Объект 2">
            <a:extLst>
              <a:ext uri="{FF2B5EF4-FFF2-40B4-BE49-F238E27FC236}">
                <a16:creationId xmlns:a16="http://schemas.microsoft.com/office/drawing/2014/main" xmlns="" id="{93D68BD4-67D0-9EFF-18EF-4B250E622069}"/>
              </a:ext>
            </a:extLst>
          </p:cNvPr>
          <p:cNvSpPr txBox="1">
            <a:spLocks/>
          </p:cNvSpPr>
          <p:nvPr/>
        </p:nvSpPr>
        <p:spPr>
          <a:xfrm>
            <a:off x="7790407" y="3183011"/>
            <a:ext cx="1552135" cy="587335"/>
          </a:xfrm>
          <a:prstGeom prst="rect">
            <a:avLst/>
          </a:prstGeom>
        </p:spPr>
        <p:txBody>
          <a:bodyPr vert="horz" lIns="91440" tIns="45720" rIns="91440" bIns="45720" rtlCol="0" anchor="ctr">
            <a:noAutofit/>
          </a:bodyPr>
          <a:lstStyle>
            <a:lvl1pPr marL="228605" indent="-228605" algn="l" defTabSz="914418" rtl="0" eaLnBrk="1" latinLnBrk="0" hangingPunct="1">
              <a:lnSpc>
                <a:spcPct val="90000"/>
              </a:lnSpc>
              <a:spcBef>
                <a:spcPts val="1000"/>
              </a:spcBef>
              <a:buFont typeface="Arial" panose="020B0604020202020204" pitchFamily="34" charset="0"/>
              <a:buChar char="•"/>
              <a:defRPr sz="1292"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1108"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1016"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ru-RU" sz="1400" dirty="0"/>
              <a:t>Все</a:t>
            </a:r>
          </a:p>
        </p:txBody>
      </p:sp>
      <p:sp>
        <p:nvSpPr>
          <p:cNvPr id="36" name="Прямоугольник: скругленные углы 4">
            <a:extLst>
              <a:ext uri="{FF2B5EF4-FFF2-40B4-BE49-F238E27FC236}">
                <a16:creationId xmlns:a16="http://schemas.microsoft.com/office/drawing/2014/main" xmlns="" id="{F0514D1F-6D96-5419-4D5D-0C9DC796BBE4}"/>
              </a:ext>
            </a:extLst>
          </p:cNvPr>
          <p:cNvSpPr/>
          <p:nvPr/>
        </p:nvSpPr>
        <p:spPr>
          <a:xfrm>
            <a:off x="580597" y="3886640"/>
            <a:ext cx="1905050" cy="1264275"/>
          </a:xfrm>
          <a:prstGeom prst="roundRect">
            <a:avLst>
              <a:gd name="adj" fmla="val 4906"/>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Объект 2">
            <a:extLst>
              <a:ext uri="{FF2B5EF4-FFF2-40B4-BE49-F238E27FC236}">
                <a16:creationId xmlns:a16="http://schemas.microsoft.com/office/drawing/2014/main" xmlns="" id="{8186B4D9-E43F-2135-F67A-0A2A54190DD6}"/>
              </a:ext>
            </a:extLst>
          </p:cNvPr>
          <p:cNvSpPr txBox="1">
            <a:spLocks/>
          </p:cNvSpPr>
          <p:nvPr/>
        </p:nvSpPr>
        <p:spPr>
          <a:xfrm>
            <a:off x="599179" y="4210074"/>
            <a:ext cx="1905050" cy="587335"/>
          </a:xfrm>
          <a:prstGeom prst="rect">
            <a:avLst/>
          </a:prstGeom>
        </p:spPr>
        <p:txBody>
          <a:bodyPr vert="horz" lIns="91440" tIns="45720" rIns="91440" bIns="45720" rtlCol="0" anchor="ctr">
            <a:noAutofit/>
          </a:bodyPr>
          <a:lstStyle>
            <a:lvl1pPr marL="228605" indent="-228605" algn="l" defTabSz="914418" rtl="0" eaLnBrk="1" latinLnBrk="0" hangingPunct="1">
              <a:lnSpc>
                <a:spcPct val="90000"/>
              </a:lnSpc>
              <a:spcBef>
                <a:spcPts val="1000"/>
              </a:spcBef>
              <a:buFont typeface="Arial" panose="020B0604020202020204" pitchFamily="34" charset="0"/>
              <a:buChar char="•"/>
              <a:defRPr sz="1292"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1108"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1016"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ru-RU" sz="1400" dirty="0"/>
              <a:t>Момент начала осуществления трансграничной передачи после подачи уведомления</a:t>
            </a:r>
          </a:p>
        </p:txBody>
      </p:sp>
      <p:sp>
        <p:nvSpPr>
          <p:cNvPr id="38" name="Прямоугольник: скругленные углы 4">
            <a:extLst>
              <a:ext uri="{FF2B5EF4-FFF2-40B4-BE49-F238E27FC236}">
                <a16:creationId xmlns:a16="http://schemas.microsoft.com/office/drawing/2014/main" xmlns="" id="{E544D281-A6E4-24C6-CBCD-C915F6EF6CEA}"/>
              </a:ext>
            </a:extLst>
          </p:cNvPr>
          <p:cNvSpPr/>
          <p:nvPr/>
        </p:nvSpPr>
        <p:spPr>
          <a:xfrm>
            <a:off x="2651795" y="3886640"/>
            <a:ext cx="3858016" cy="1264275"/>
          </a:xfrm>
          <a:prstGeom prst="roundRect">
            <a:avLst>
              <a:gd name="adj" fmla="val 4906"/>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бъект 2">
            <a:extLst>
              <a:ext uri="{FF2B5EF4-FFF2-40B4-BE49-F238E27FC236}">
                <a16:creationId xmlns:a16="http://schemas.microsoft.com/office/drawing/2014/main" xmlns="" id="{9A8D90F9-753E-F8E0-8DDA-ED5A8619BF74}"/>
              </a:ext>
            </a:extLst>
          </p:cNvPr>
          <p:cNvSpPr txBox="1">
            <a:spLocks/>
          </p:cNvSpPr>
          <p:nvPr/>
        </p:nvSpPr>
        <p:spPr>
          <a:xfrm>
            <a:off x="2595888" y="4216484"/>
            <a:ext cx="3969831" cy="587335"/>
          </a:xfrm>
          <a:prstGeom prst="rect">
            <a:avLst/>
          </a:prstGeom>
        </p:spPr>
        <p:txBody>
          <a:bodyPr vert="horz" lIns="91440" tIns="45720" rIns="91440" bIns="45720" rtlCol="0" anchor="ctr">
            <a:noAutofit/>
          </a:bodyPr>
          <a:lstStyle>
            <a:lvl1pPr marL="228605" indent="-228605" algn="l" defTabSz="914418" rtl="0" eaLnBrk="1" latinLnBrk="0" hangingPunct="1">
              <a:lnSpc>
                <a:spcPct val="90000"/>
              </a:lnSpc>
              <a:spcBef>
                <a:spcPts val="1000"/>
              </a:spcBef>
              <a:buFont typeface="Arial" panose="020B0604020202020204" pitchFamily="34" charset="0"/>
              <a:buChar char="•"/>
              <a:defRPr sz="1292"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1108"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1016"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ru-RU" sz="1400" dirty="0"/>
              <a:t>Со дня подачи уведомления о намерении</a:t>
            </a:r>
          </a:p>
        </p:txBody>
      </p:sp>
      <p:sp>
        <p:nvSpPr>
          <p:cNvPr id="40" name="Прямоугольник: скругленные углы 4">
            <a:extLst>
              <a:ext uri="{FF2B5EF4-FFF2-40B4-BE49-F238E27FC236}">
                <a16:creationId xmlns:a16="http://schemas.microsoft.com/office/drawing/2014/main" xmlns="" id="{2591B443-43C5-A686-BE5C-91C3A6D7B132}"/>
              </a:ext>
            </a:extLst>
          </p:cNvPr>
          <p:cNvSpPr/>
          <p:nvPr/>
        </p:nvSpPr>
        <p:spPr>
          <a:xfrm>
            <a:off x="6675959" y="3886640"/>
            <a:ext cx="3858016" cy="1264275"/>
          </a:xfrm>
          <a:prstGeom prst="roundRect">
            <a:avLst>
              <a:gd name="adj" fmla="val 4906"/>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Объект 2">
            <a:extLst>
              <a:ext uri="{FF2B5EF4-FFF2-40B4-BE49-F238E27FC236}">
                <a16:creationId xmlns:a16="http://schemas.microsoft.com/office/drawing/2014/main" xmlns="" id="{7A20DA81-C9E1-30C4-C314-3B710799CFF7}"/>
              </a:ext>
            </a:extLst>
          </p:cNvPr>
          <p:cNvSpPr txBox="1">
            <a:spLocks/>
          </p:cNvSpPr>
          <p:nvPr/>
        </p:nvSpPr>
        <p:spPr>
          <a:xfrm>
            <a:off x="6695871" y="4225109"/>
            <a:ext cx="3819522" cy="587335"/>
          </a:xfrm>
          <a:prstGeom prst="rect">
            <a:avLst/>
          </a:prstGeom>
        </p:spPr>
        <p:txBody>
          <a:bodyPr vert="horz" lIns="91440" tIns="45720" rIns="91440" bIns="45720" rtlCol="0" anchor="ctr">
            <a:noAutofit/>
          </a:bodyPr>
          <a:lstStyle>
            <a:lvl1pPr marL="228605" indent="-228605" algn="l" defTabSz="914418" rtl="0" eaLnBrk="1" latinLnBrk="0" hangingPunct="1">
              <a:lnSpc>
                <a:spcPct val="90000"/>
              </a:lnSpc>
              <a:spcBef>
                <a:spcPts val="1000"/>
              </a:spcBef>
              <a:buFont typeface="Arial" panose="020B0604020202020204" pitchFamily="34" charset="0"/>
              <a:buChar char="•"/>
              <a:defRPr sz="1292"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1108"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1016"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ru-RU" sz="1200" dirty="0" smtClean="0"/>
              <a:t>По истечении 10 рабочих дней со дня поступления уведомления </a:t>
            </a:r>
            <a:r>
              <a:rPr lang="ru-RU" sz="1200" dirty="0"/>
              <a:t>о </a:t>
            </a:r>
            <a:r>
              <a:rPr lang="ru-RU" sz="1200" dirty="0" smtClean="0"/>
              <a:t>намерении осуществлять трансграничную передачу в </a:t>
            </a:r>
            <a:r>
              <a:rPr lang="ru-RU" sz="1200" dirty="0" err="1" smtClean="0"/>
              <a:t>Роскомнадзор</a:t>
            </a:r>
            <a:r>
              <a:rPr lang="ru-RU" sz="1200" dirty="0" smtClean="0"/>
              <a:t>, </a:t>
            </a:r>
            <a:r>
              <a:rPr lang="ru-RU" sz="1200" dirty="0"/>
              <a:t>за исключением случая, если такая трансграничная передача персональных данных необходима для защиты жизни, здоровья, иных жизненно важных интересов субъекта персональных данных или других лиц</a:t>
            </a:r>
          </a:p>
        </p:txBody>
      </p:sp>
      <p:sp>
        <p:nvSpPr>
          <p:cNvPr id="43" name="Прямоугольник: скругленные углы 4">
            <a:extLst>
              <a:ext uri="{FF2B5EF4-FFF2-40B4-BE49-F238E27FC236}">
                <a16:creationId xmlns:a16="http://schemas.microsoft.com/office/drawing/2014/main" xmlns="" id="{2A53C37F-8933-D8F0-F37A-890CB3828AA8}"/>
              </a:ext>
            </a:extLst>
          </p:cNvPr>
          <p:cNvSpPr/>
          <p:nvPr/>
        </p:nvSpPr>
        <p:spPr>
          <a:xfrm>
            <a:off x="580597" y="5223280"/>
            <a:ext cx="1905050" cy="1130363"/>
          </a:xfrm>
          <a:prstGeom prst="roundRect">
            <a:avLst>
              <a:gd name="adj" fmla="val 4906"/>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Прямоугольник: скругленные углы 4">
            <a:extLst>
              <a:ext uri="{FF2B5EF4-FFF2-40B4-BE49-F238E27FC236}">
                <a16:creationId xmlns:a16="http://schemas.microsoft.com/office/drawing/2014/main" xmlns="" id="{811EB277-E595-AA08-38C3-4AD0F582D6AD}"/>
              </a:ext>
            </a:extLst>
          </p:cNvPr>
          <p:cNvSpPr/>
          <p:nvPr/>
        </p:nvSpPr>
        <p:spPr>
          <a:xfrm>
            <a:off x="2633213" y="5211287"/>
            <a:ext cx="3858016" cy="1142356"/>
          </a:xfrm>
          <a:prstGeom prst="roundRect">
            <a:avLst>
              <a:gd name="adj" fmla="val 4906"/>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Объект 2">
            <a:extLst>
              <a:ext uri="{FF2B5EF4-FFF2-40B4-BE49-F238E27FC236}">
                <a16:creationId xmlns:a16="http://schemas.microsoft.com/office/drawing/2014/main" xmlns="" id="{93887E09-56DF-B190-C999-70A975E40D03}"/>
              </a:ext>
            </a:extLst>
          </p:cNvPr>
          <p:cNvSpPr txBox="1">
            <a:spLocks/>
          </p:cNvSpPr>
          <p:nvPr/>
        </p:nvSpPr>
        <p:spPr>
          <a:xfrm>
            <a:off x="652237" y="5494793"/>
            <a:ext cx="1761770" cy="587335"/>
          </a:xfrm>
          <a:prstGeom prst="rect">
            <a:avLst/>
          </a:prstGeom>
        </p:spPr>
        <p:txBody>
          <a:bodyPr vert="horz" lIns="91440" tIns="45720" rIns="91440" bIns="45720" rtlCol="0" anchor="ctr">
            <a:noAutofit/>
          </a:bodyPr>
          <a:lstStyle>
            <a:lvl1pPr marL="228605" indent="-228605" algn="l" defTabSz="914418" rtl="0" eaLnBrk="1" latinLnBrk="0" hangingPunct="1">
              <a:lnSpc>
                <a:spcPct val="90000"/>
              </a:lnSpc>
              <a:spcBef>
                <a:spcPts val="1000"/>
              </a:spcBef>
              <a:buFont typeface="Arial" panose="020B0604020202020204" pitchFamily="34" charset="0"/>
              <a:buChar char="•"/>
              <a:defRPr sz="1292"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1108"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1016"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ru-RU" sz="1400" dirty="0"/>
              <a:t>Возможность принятия решения </a:t>
            </a:r>
            <a:r>
              <a:rPr lang="ru-RU" sz="1400" dirty="0" err="1"/>
              <a:t>Роскомнадзором</a:t>
            </a:r>
            <a:r>
              <a:rPr lang="ru-RU" sz="1400" dirty="0"/>
              <a:t> об ограничении или запрещении трансграничной передачи </a:t>
            </a:r>
          </a:p>
        </p:txBody>
      </p:sp>
      <p:sp>
        <p:nvSpPr>
          <p:cNvPr id="46" name="Прямоугольник: скругленные углы 4">
            <a:extLst>
              <a:ext uri="{FF2B5EF4-FFF2-40B4-BE49-F238E27FC236}">
                <a16:creationId xmlns:a16="http://schemas.microsoft.com/office/drawing/2014/main" xmlns="" id="{CD3A6F70-8DB6-0F8F-839C-DB6E7BA38372}"/>
              </a:ext>
            </a:extLst>
          </p:cNvPr>
          <p:cNvSpPr/>
          <p:nvPr/>
        </p:nvSpPr>
        <p:spPr>
          <a:xfrm>
            <a:off x="6638795" y="5211287"/>
            <a:ext cx="3858016" cy="1142356"/>
          </a:xfrm>
          <a:prstGeom prst="roundRect">
            <a:avLst>
              <a:gd name="adj" fmla="val 4906"/>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Объект 2">
            <a:extLst>
              <a:ext uri="{FF2B5EF4-FFF2-40B4-BE49-F238E27FC236}">
                <a16:creationId xmlns:a16="http://schemas.microsoft.com/office/drawing/2014/main" xmlns="" id="{105FB58E-2586-3388-6136-37FAD2053A41}"/>
              </a:ext>
            </a:extLst>
          </p:cNvPr>
          <p:cNvSpPr txBox="1">
            <a:spLocks/>
          </p:cNvSpPr>
          <p:nvPr/>
        </p:nvSpPr>
        <p:spPr>
          <a:xfrm>
            <a:off x="3873703" y="5488797"/>
            <a:ext cx="1414200" cy="587335"/>
          </a:xfrm>
          <a:prstGeom prst="rect">
            <a:avLst/>
          </a:prstGeom>
        </p:spPr>
        <p:txBody>
          <a:bodyPr vert="horz" lIns="91440" tIns="45720" rIns="91440" bIns="45720" rtlCol="0" anchor="ctr">
            <a:noAutofit/>
          </a:bodyPr>
          <a:lstStyle>
            <a:lvl1pPr marL="228605" indent="-228605" algn="l" defTabSz="914418" rtl="0" eaLnBrk="1" latinLnBrk="0" hangingPunct="1">
              <a:lnSpc>
                <a:spcPct val="90000"/>
              </a:lnSpc>
              <a:spcBef>
                <a:spcPts val="1000"/>
              </a:spcBef>
              <a:buFont typeface="Arial" panose="020B0604020202020204" pitchFamily="34" charset="0"/>
              <a:buChar char="•"/>
              <a:defRPr sz="1292"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1108"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1016"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ru-RU" sz="2000" dirty="0"/>
              <a:t>+</a:t>
            </a:r>
          </a:p>
        </p:txBody>
      </p:sp>
      <p:sp>
        <p:nvSpPr>
          <p:cNvPr id="48" name="Объект 2">
            <a:extLst>
              <a:ext uri="{FF2B5EF4-FFF2-40B4-BE49-F238E27FC236}">
                <a16:creationId xmlns:a16="http://schemas.microsoft.com/office/drawing/2014/main" xmlns="" id="{D70835A6-DE07-7525-224F-DF061C439B35}"/>
              </a:ext>
            </a:extLst>
          </p:cNvPr>
          <p:cNvSpPr txBox="1">
            <a:spLocks/>
          </p:cNvSpPr>
          <p:nvPr/>
        </p:nvSpPr>
        <p:spPr>
          <a:xfrm>
            <a:off x="7859374" y="5471861"/>
            <a:ext cx="1414200" cy="587335"/>
          </a:xfrm>
          <a:prstGeom prst="rect">
            <a:avLst/>
          </a:prstGeom>
        </p:spPr>
        <p:txBody>
          <a:bodyPr vert="horz" lIns="91440" tIns="45720" rIns="91440" bIns="45720" rtlCol="0" anchor="ctr">
            <a:noAutofit/>
          </a:bodyPr>
          <a:lstStyle>
            <a:lvl1pPr marL="228605" indent="-228605" algn="l" defTabSz="914418" rtl="0" eaLnBrk="1" latinLnBrk="0" hangingPunct="1">
              <a:lnSpc>
                <a:spcPct val="90000"/>
              </a:lnSpc>
              <a:spcBef>
                <a:spcPts val="1000"/>
              </a:spcBef>
              <a:buFont typeface="Arial" panose="020B0604020202020204" pitchFamily="34" charset="0"/>
              <a:buChar char="•"/>
              <a:defRPr sz="1292"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1108"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1016"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ru-RU" sz="2000" dirty="0"/>
              <a:t>+</a:t>
            </a:r>
          </a:p>
        </p:txBody>
      </p:sp>
    </p:spTree>
    <p:extLst>
      <p:ext uri="{BB962C8B-B14F-4D97-AF65-F5344CB8AC3E}">
        <p14:creationId xmlns:p14="http://schemas.microsoft.com/office/powerpoint/2010/main" val="2336008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7042" y="356812"/>
            <a:ext cx="10283145" cy="692739"/>
          </a:xfrm>
        </p:spPr>
        <p:txBody>
          <a:bodyPr>
            <a:normAutofit fontScale="90000"/>
          </a:bodyPr>
          <a:lstStyle/>
          <a:p>
            <a:r>
              <a:rPr lang="ru-RU" dirty="0" smtClean="0"/>
              <a:t>Дата </a:t>
            </a:r>
            <a:r>
              <a:rPr lang="ru-RU" dirty="0"/>
              <a:t>окончания проведения оценки соблюдения конфиденциальности персональных данных и обеспечения безопасности персональных данных</a:t>
            </a:r>
          </a:p>
        </p:txBody>
      </p:sp>
      <p:sp>
        <p:nvSpPr>
          <p:cNvPr id="3" name="Объект 2"/>
          <p:cNvSpPr>
            <a:spLocks noGrp="1"/>
          </p:cNvSpPr>
          <p:nvPr>
            <p:ph idx="1"/>
          </p:nvPr>
        </p:nvSpPr>
        <p:spPr>
          <a:xfrm>
            <a:off x="606816" y="1707860"/>
            <a:ext cx="9226133" cy="1536996"/>
          </a:xfrm>
        </p:spPr>
        <p:txBody>
          <a:bodyPr>
            <a:normAutofit fontScale="92500"/>
          </a:bodyPr>
          <a:lstStyle/>
          <a:p>
            <a:pPr marL="0" indent="0">
              <a:buNone/>
            </a:pPr>
            <a:r>
              <a:rPr lang="ru-RU" sz="1800" dirty="0"/>
              <a:t>П</a:t>
            </a:r>
            <a:r>
              <a:rPr lang="ru-RU" sz="1800" dirty="0" smtClean="0"/>
              <a:t>ри </a:t>
            </a:r>
            <a:r>
              <a:rPr lang="ru-RU" sz="1800" dirty="0"/>
              <a:t>заполнении </a:t>
            </a:r>
            <a:r>
              <a:rPr lang="ru-RU" sz="1800" dirty="0" smtClean="0"/>
              <a:t>даты проведения </a:t>
            </a:r>
            <a:r>
              <a:rPr lang="ru-RU" sz="1800" dirty="0"/>
              <a:t>оператором оценки соблюдения органами власти иностранных государств, иностранными физическими лицами, иностранными юридическими лицами, которым планируется трансграничная передача персональных данных, конфиденциальности персональных данных и обеспечения безопасности персональных данных при их </a:t>
            </a:r>
            <a:r>
              <a:rPr lang="ru-RU" sz="1800" dirty="0" smtClean="0"/>
              <a:t>обработке необходимо </a:t>
            </a:r>
            <a:r>
              <a:rPr lang="ru-RU" sz="1800" dirty="0"/>
              <a:t>указать </a:t>
            </a:r>
            <a:r>
              <a:rPr lang="ru-RU" sz="1800" b="1" dirty="0"/>
              <a:t>итоговую</a:t>
            </a:r>
            <a:r>
              <a:rPr lang="ru-RU" sz="1800" dirty="0"/>
              <a:t> </a:t>
            </a:r>
            <a:r>
              <a:rPr lang="ru-RU" sz="1800" b="1" dirty="0"/>
              <a:t>фактическую дату</a:t>
            </a:r>
            <a:r>
              <a:rPr lang="ru-RU" sz="1800" dirty="0"/>
              <a:t> окончания проведения соответствующей проверки оператором в отношении </a:t>
            </a:r>
            <a:r>
              <a:rPr lang="ru-RU" sz="1800" b="1" dirty="0"/>
              <a:t>всех</a:t>
            </a:r>
            <a:r>
              <a:rPr lang="ru-RU" sz="1800" dirty="0"/>
              <a:t> органов власти иностранных государств, иностранных физических лиц, иностранных юридических лиц, которым планируется трансграничная передача персональных </a:t>
            </a:r>
            <a:r>
              <a:rPr lang="ru-RU" sz="1800" dirty="0" smtClean="0"/>
              <a:t>данных </a:t>
            </a:r>
            <a:endParaRPr lang="ru-RU" sz="1800" dirty="0"/>
          </a:p>
        </p:txBody>
      </p:sp>
      <p:sp>
        <p:nvSpPr>
          <p:cNvPr id="4" name="Номер слайда 3"/>
          <p:cNvSpPr>
            <a:spLocks noGrp="1"/>
          </p:cNvSpPr>
          <p:nvPr>
            <p:ph type="sldNum" sz="quarter" idx="12"/>
          </p:nvPr>
        </p:nvSpPr>
        <p:spPr/>
        <p:txBody>
          <a:bodyPr/>
          <a:lstStyle/>
          <a:p>
            <a:fld id="{5F4265DA-81D6-4092-B6C5-08F21DC4A8F6}" type="slidenum">
              <a:rPr lang="ru-RU" smtClean="0"/>
              <a:t>19</a:t>
            </a:fld>
            <a:endParaRPr lang="ru-RU"/>
          </a:p>
        </p:txBody>
      </p:sp>
      <p:sp>
        <p:nvSpPr>
          <p:cNvPr id="5" name="TextBox 4"/>
          <p:cNvSpPr txBox="1"/>
          <p:nvPr/>
        </p:nvSpPr>
        <p:spPr>
          <a:xfrm>
            <a:off x="983341" y="3608556"/>
            <a:ext cx="8352929" cy="1723549"/>
          </a:xfrm>
          <a:prstGeom prst="rect">
            <a:avLst/>
          </a:prstGeom>
          <a:noFill/>
        </p:spPr>
        <p:txBody>
          <a:bodyPr wrap="square" rtlCol="0">
            <a:spAutoFit/>
          </a:bodyPr>
          <a:lstStyle/>
          <a:p>
            <a:r>
              <a:rPr lang="ru-RU" dirty="0"/>
              <a:t>Указание </a:t>
            </a:r>
            <a:r>
              <a:rPr lang="ru-RU" dirty="0" smtClean="0"/>
              <a:t>даты окончания проверки более поздней, чем дата подачи уведомления о намерении осуществлять трансграничную передачу персональных данных </a:t>
            </a:r>
            <a:endParaRPr lang="ru-RU" dirty="0"/>
          </a:p>
          <a:p>
            <a:r>
              <a:rPr lang="ru-RU" sz="1600" dirty="0">
                <a:solidFill>
                  <a:schemeClr val="bg1">
                    <a:lumMod val="50000"/>
                  </a:schemeClr>
                </a:solidFill>
              </a:rPr>
              <a:t>Например: </a:t>
            </a:r>
            <a:r>
              <a:rPr lang="ru-RU" sz="1600" dirty="0" smtClean="0">
                <a:solidFill>
                  <a:schemeClr val="bg1">
                    <a:lumMod val="50000"/>
                  </a:schemeClr>
                </a:solidFill>
              </a:rPr>
              <a:t>дата окончания 5.05.2023, дата подачи уведомления 1.05.2023 </a:t>
            </a:r>
            <a:endParaRPr lang="ru-RU" sz="1600" dirty="0">
              <a:solidFill>
                <a:schemeClr val="bg1">
                  <a:lumMod val="50000"/>
                </a:schemeClr>
              </a:solidFill>
            </a:endParaRPr>
          </a:p>
          <a:p>
            <a:endParaRPr lang="ru-RU" dirty="0"/>
          </a:p>
          <a:p>
            <a:endParaRPr lang="ru-RU" dirty="0"/>
          </a:p>
          <a:p>
            <a:endParaRPr lang="ru-RU" dirty="0"/>
          </a:p>
        </p:txBody>
      </p:sp>
      <p:sp>
        <p:nvSpPr>
          <p:cNvPr id="6" name="Умножение 5"/>
          <p:cNvSpPr/>
          <p:nvPr/>
        </p:nvSpPr>
        <p:spPr>
          <a:xfrm>
            <a:off x="699094" y="3681415"/>
            <a:ext cx="259080" cy="259079"/>
          </a:xfrm>
          <a:prstGeom prst="mathMultiply">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4005305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dirty="0"/>
              <a:t>Персональные данные 2023</a:t>
            </a:r>
            <a:r>
              <a:rPr lang="ru-RU" sz="2800" dirty="0" smtClean="0"/>
              <a:t>: Актуальные </a:t>
            </a:r>
            <a:r>
              <a:rPr lang="ru-RU" sz="2800" dirty="0"/>
              <a:t>вопросы</a:t>
            </a:r>
          </a:p>
        </p:txBody>
      </p:sp>
      <p:sp>
        <p:nvSpPr>
          <p:cNvPr id="4" name="Номер слайда 3"/>
          <p:cNvSpPr>
            <a:spLocks noGrp="1"/>
          </p:cNvSpPr>
          <p:nvPr>
            <p:ph type="sldNum" sz="quarter" idx="12"/>
          </p:nvPr>
        </p:nvSpPr>
        <p:spPr/>
        <p:txBody>
          <a:bodyPr/>
          <a:lstStyle/>
          <a:p>
            <a:fld id="{5F4265DA-81D6-4092-B6C5-08F21DC4A8F6}" type="slidenum">
              <a:rPr lang="ru-RU" smtClean="0"/>
              <a:t>2</a:t>
            </a:fld>
            <a:endParaRPr lang="ru-RU"/>
          </a:p>
        </p:txBody>
      </p:sp>
      <p:sp>
        <p:nvSpPr>
          <p:cNvPr id="31" name="Объект 2"/>
          <p:cNvSpPr>
            <a:spLocks noGrp="1"/>
          </p:cNvSpPr>
          <p:nvPr>
            <p:ph idx="1"/>
          </p:nvPr>
        </p:nvSpPr>
        <p:spPr>
          <a:xfrm>
            <a:off x="543752" y="1524701"/>
            <a:ext cx="11127787" cy="4850220"/>
          </a:xfrm>
        </p:spPr>
        <p:txBody>
          <a:bodyPr>
            <a:noAutofit/>
          </a:bodyPr>
          <a:lstStyle/>
          <a:p>
            <a:r>
              <a:rPr lang="ru-RU" sz="2800" dirty="0" smtClean="0">
                <a:solidFill>
                  <a:srgbClr val="3C1E78"/>
                </a:solidFill>
              </a:rPr>
              <a:t>Требования к локальным правовым актам, касающихся обработки персональных данных</a:t>
            </a:r>
          </a:p>
          <a:p>
            <a:r>
              <a:rPr lang="ru-RU" sz="2800" dirty="0" smtClean="0">
                <a:solidFill>
                  <a:srgbClr val="3C1E78"/>
                </a:solidFill>
              </a:rPr>
              <a:t>Правила </a:t>
            </a:r>
            <a:r>
              <a:rPr lang="ru-RU" sz="2800" dirty="0">
                <a:solidFill>
                  <a:srgbClr val="3C1E78"/>
                </a:solidFill>
              </a:rPr>
              <a:t>оценки вреда который может быть причинен субъектам персональных данных</a:t>
            </a:r>
            <a:r>
              <a:rPr lang="ru-RU" sz="2800" dirty="0" smtClean="0">
                <a:solidFill>
                  <a:srgbClr val="3C1E78"/>
                </a:solidFill>
              </a:rPr>
              <a:t/>
            </a:r>
            <a:br>
              <a:rPr lang="ru-RU" sz="2800" dirty="0" smtClean="0">
                <a:solidFill>
                  <a:srgbClr val="3C1E78"/>
                </a:solidFill>
              </a:rPr>
            </a:br>
            <a:r>
              <a:rPr lang="ru-RU" sz="2800" dirty="0">
                <a:solidFill>
                  <a:srgbClr val="3C1E78"/>
                </a:solidFill>
              </a:rPr>
              <a:t> (Приказ Роскомнадзора от 27.10.2022 №178</a:t>
            </a:r>
            <a:r>
              <a:rPr lang="ru-RU" sz="2800" dirty="0" smtClean="0">
                <a:solidFill>
                  <a:srgbClr val="3C1E78"/>
                </a:solidFill>
              </a:rPr>
              <a:t>)</a:t>
            </a:r>
          </a:p>
          <a:p>
            <a:r>
              <a:rPr lang="ru-RU" sz="2800" dirty="0" smtClean="0">
                <a:solidFill>
                  <a:srgbClr val="3C1E78"/>
                </a:solidFill>
              </a:rPr>
              <a:t>Порядок уничтожения </a:t>
            </a:r>
            <a:r>
              <a:rPr lang="ru-RU" sz="2800" dirty="0">
                <a:solidFill>
                  <a:srgbClr val="3C1E78"/>
                </a:solidFill>
              </a:rPr>
              <a:t>персональных данных</a:t>
            </a:r>
            <a:r>
              <a:rPr lang="ru-RU" sz="2800" dirty="0" smtClean="0">
                <a:solidFill>
                  <a:srgbClr val="3C1E78"/>
                </a:solidFill>
              </a:rPr>
              <a:t/>
            </a:r>
            <a:br>
              <a:rPr lang="ru-RU" sz="2800" dirty="0" smtClean="0">
                <a:solidFill>
                  <a:srgbClr val="3C1E78"/>
                </a:solidFill>
              </a:rPr>
            </a:br>
            <a:r>
              <a:rPr lang="ru-RU" sz="2800" dirty="0">
                <a:solidFill>
                  <a:srgbClr val="3C1E78"/>
                </a:solidFill>
              </a:rPr>
              <a:t> (Приказ Роскомнадзора от 28.10.2022 №</a:t>
            </a:r>
            <a:r>
              <a:rPr lang="ru-RU" sz="2800" dirty="0" smtClean="0">
                <a:solidFill>
                  <a:srgbClr val="3C1E78"/>
                </a:solidFill>
              </a:rPr>
              <a:t>179)</a:t>
            </a:r>
          </a:p>
          <a:p>
            <a:r>
              <a:rPr lang="ru-RU" sz="2800" dirty="0" smtClean="0">
                <a:solidFill>
                  <a:srgbClr val="3C1E78"/>
                </a:solidFill>
              </a:rPr>
              <a:t>Уведомления об инцидентах (УТЕЧКИ персональных данных)</a:t>
            </a:r>
            <a:endParaRPr lang="ru-RU" sz="2800" dirty="0">
              <a:solidFill>
                <a:srgbClr val="3C1E78"/>
              </a:solidFill>
            </a:endParaRPr>
          </a:p>
          <a:p>
            <a:r>
              <a:rPr lang="ru-RU" sz="2800" dirty="0">
                <a:solidFill>
                  <a:srgbClr val="3C1E78"/>
                </a:solidFill>
              </a:rPr>
              <a:t>Трансграничная передача персональных </a:t>
            </a:r>
            <a:r>
              <a:rPr lang="ru-RU" sz="2800" dirty="0" smtClean="0">
                <a:solidFill>
                  <a:srgbClr val="3C1E78"/>
                </a:solidFill>
              </a:rPr>
              <a:t>данных</a:t>
            </a:r>
          </a:p>
          <a:p>
            <a:r>
              <a:rPr lang="ru-RU" sz="2800" dirty="0">
                <a:solidFill>
                  <a:srgbClr val="3C1E78"/>
                </a:solidFill>
              </a:rPr>
              <a:t>Обработка биометрических персональных </a:t>
            </a:r>
            <a:r>
              <a:rPr lang="ru-RU" sz="2800" dirty="0" smtClean="0">
                <a:solidFill>
                  <a:srgbClr val="3C1E78"/>
                </a:solidFill>
              </a:rPr>
              <a:t>данных</a:t>
            </a:r>
          </a:p>
          <a:p>
            <a:r>
              <a:rPr lang="ru-RU" sz="2800" dirty="0" smtClean="0">
                <a:solidFill>
                  <a:srgbClr val="3C1E78"/>
                </a:solidFill>
              </a:rPr>
              <a:t>Права </a:t>
            </a:r>
            <a:r>
              <a:rPr lang="ru-RU" sz="2800" dirty="0">
                <a:solidFill>
                  <a:srgbClr val="3C1E78"/>
                </a:solidFill>
              </a:rPr>
              <a:t>субъектов персональных </a:t>
            </a:r>
            <a:r>
              <a:rPr lang="ru-RU" sz="2800" dirty="0" smtClean="0">
                <a:solidFill>
                  <a:srgbClr val="3C1E78"/>
                </a:solidFill>
              </a:rPr>
              <a:t>данных, соблюдение сроков</a:t>
            </a:r>
          </a:p>
          <a:p>
            <a:r>
              <a:rPr lang="ru-RU" sz="2800" dirty="0" smtClean="0">
                <a:solidFill>
                  <a:srgbClr val="3C1E78"/>
                </a:solidFill>
              </a:rPr>
              <a:t>Политика </a:t>
            </a:r>
            <a:r>
              <a:rPr lang="ru-RU" sz="2800" dirty="0">
                <a:solidFill>
                  <a:srgbClr val="3C1E78"/>
                </a:solidFill>
              </a:rPr>
              <a:t>оператора в отношении обработки персональных данных </a:t>
            </a:r>
            <a:endParaRPr lang="ru-RU" sz="2800" dirty="0" smtClean="0">
              <a:solidFill>
                <a:srgbClr val="3C1E78"/>
              </a:solidFill>
            </a:endParaRPr>
          </a:p>
        </p:txBody>
      </p:sp>
    </p:spTree>
    <p:extLst>
      <p:ext uri="{BB962C8B-B14F-4D97-AF65-F5344CB8AC3E}">
        <p14:creationId xmlns:p14="http://schemas.microsoft.com/office/powerpoint/2010/main" val="3857624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3293729" y="1521069"/>
            <a:ext cx="10236904" cy="4693580"/>
          </a:xfrm>
          <a:prstGeom prst="rect">
            <a:avLst/>
          </a:prstGeom>
          <a:effectLst>
            <a:softEdge rad="635000"/>
          </a:effectLst>
        </p:spPr>
      </p:pic>
      <p:sp>
        <p:nvSpPr>
          <p:cNvPr id="2" name="Заголовок 1"/>
          <p:cNvSpPr>
            <a:spLocks noGrp="1"/>
          </p:cNvSpPr>
          <p:nvPr>
            <p:ph type="title"/>
          </p:nvPr>
        </p:nvSpPr>
        <p:spPr/>
        <p:txBody>
          <a:bodyPr>
            <a:normAutofit/>
          </a:bodyPr>
          <a:lstStyle/>
          <a:p>
            <a:r>
              <a:rPr lang="ru-RU" dirty="0" smtClean="0"/>
              <a:t>Обработка биометрических персональных данных</a:t>
            </a:r>
            <a:endParaRPr lang="ru-RU" dirty="0"/>
          </a:p>
        </p:txBody>
      </p:sp>
      <p:sp>
        <p:nvSpPr>
          <p:cNvPr id="3" name="Объект 2"/>
          <p:cNvSpPr>
            <a:spLocks noGrp="1"/>
          </p:cNvSpPr>
          <p:nvPr>
            <p:ph idx="1"/>
          </p:nvPr>
        </p:nvSpPr>
        <p:spPr>
          <a:xfrm>
            <a:off x="156754" y="1154896"/>
            <a:ext cx="11512732" cy="5491969"/>
          </a:xfrm>
        </p:spPr>
        <p:txBody>
          <a:bodyPr>
            <a:normAutofit fontScale="92500" lnSpcReduction="10000"/>
          </a:bodyPr>
          <a:lstStyle/>
          <a:p>
            <a:pPr marL="0" indent="0">
              <a:buNone/>
            </a:pPr>
            <a:r>
              <a:rPr lang="ru-RU" sz="2400" dirty="0" smtClean="0"/>
              <a:t>В случае  отказа предоставить биометрические персональные данные/согласие на их обработку оператор </a:t>
            </a:r>
            <a:br>
              <a:rPr lang="ru-RU" sz="2400" dirty="0" smtClean="0"/>
            </a:br>
            <a:r>
              <a:rPr lang="ru-RU" sz="3200" b="1" dirty="0" smtClean="0">
                <a:solidFill>
                  <a:srgbClr val="C00000"/>
                </a:solidFill>
              </a:rPr>
              <a:t>не вправе отказать</a:t>
            </a:r>
            <a:r>
              <a:rPr lang="ru-RU" sz="2400" dirty="0" smtClean="0">
                <a:solidFill>
                  <a:srgbClr val="C00000"/>
                </a:solidFill>
              </a:rPr>
              <a:t> </a:t>
            </a:r>
            <a:r>
              <a:rPr lang="ru-RU" sz="2400" dirty="0" smtClean="0"/>
              <a:t>в предоставлении услуги/в обслуживании</a:t>
            </a:r>
          </a:p>
          <a:p>
            <a:pPr marL="0" indent="0">
              <a:buNone/>
            </a:pPr>
            <a:r>
              <a:rPr lang="ru-RU" sz="2400" dirty="0" smtClean="0"/>
              <a:t>Оператор должен предоставить </a:t>
            </a:r>
            <a:br>
              <a:rPr lang="ru-RU" sz="2400" dirty="0" smtClean="0"/>
            </a:br>
            <a:r>
              <a:rPr lang="ru-RU" sz="3200" b="1" dirty="0" smtClean="0">
                <a:solidFill>
                  <a:srgbClr val="C00000"/>
                </a:solidFill>
              </a:rPr>
              <a:t>альтернативный способ</a:t>
            </a:r>
            <a:r>
              <a:rPr lang="ru-RU" sz="2800" b="1" dirty="0" smtClean="0">
                <a:solidFill>
                  <a:srgbClr val="C00000"/>
                </a:solidFill>
              </a:rPr>
              <a:t> </a:t>
            </a:r>
            <a:br>
              <a:rPr lang="ru-RU" sz="2800" b="1" dirty="0" smtClean="0">
                <a:solidFill>
                  <a:srgbClr val="C00000"/>
                </a:solidFill>
              </a:rPr>
            </a:br>
            <a:r>
              <a:rPr lang="ru-RU" sz="2400" dirty="0" smtClean="0"/>
              <a:t>получения услуги</a:t>
            </a:r>
            <a:r>
              <a:rPr lang="ru-RU" sz="3200" b="1" dirty="0" smtClean="0">
                <a:solidFill>
                  <a:srgbClr val="C00000"/>
                </a:solidFill>
              </a:rPr>
              <a:t>  </a:t>
            </a:r>
            <a:endParaRPr lang="ru-RU" sz="2400" dirty="0" smtClean="0"/>
          </a:p>
          <a:p>
            <a:pPr marL="0" indent="0">
              <a:buNone/>
            </a:pPr>
            <a:endParaRPr lang="ru-RU" sz="2800" b="1" u="sng" dirty="0" smtClean="0">
              <a:solidFill>
                <a:srgbClr val="C00000"/>
              </a:solidFill>
            </a:endParaRPr>
          </a:p>
          <a:p>
            <a:pPr marL="0" indent="0">
              <a:buNone/>
            </a:pPr>
            <a:r>
              <a:rPr lang="ru-RU" sz="2800" b="1" u="sng" dirty="0" smtClean="0">
                <a:solidFill>
                  <a:srgbClr val="C00000"/>
                </a:solidFill>
              </a:rPr>
              <a:t>Исключение: </a:t>
            </a:r>
          </a:p>
          <a:p>
            <a:pPr marL="0" indent="0">
              <a:buNone/>
            </a:pPr>
            <a:r>
              <a:rPr lang="ru-RU" sz="2400" dirty="0" smtClean="0"/>
              <a:t>Случаи, при которых предоставление</a:t>
            </a:r>
            <a:br>
              <a:rPr lang="ru-RU" sz="2400" dirty="0" smtClean="0"/>
            </a:br>
            <a:r>
              <a:rPr lang="ru-RU" sz="2400" dirty="0" smtClean="0"/>
              <a:t>биометрических </a:t>
            </a:r>
            <a:r>
              <a:rPr lang="ru-RU" sz="2400" dirty="0"/>
              <a:t>персональных данных </a:t>
            </a:r>
            <a:r>
              <a:rPr lang="ru-RU" sz="2400" dirty="0" smtClean="0"/>
              <a:t/>
            </a:r>
            <a:br>
              <a:rPr lang="ru-RU" sz="2400" dirty="0" smtClean="0"/>
            </a:br>
            <a:r>
              <a:rPr lang="ru-RU" sz="2400" dirty="0" smtClean="0"/>
              <a:t>является обязательным </a:t>
            </a:r>
            <a:br>
              <a:rPr lang="ru-RU" sz="2400" dirty="0" smtClean="0"/>
            </a:br>
            <a:r>
              <a:rPr lang="ru-RU" sz="2400" dirty="0" smtClean="0"/>
              <a:t>(ч. 2 ст. 11 Закона № 152-ФЗ)</a:t>
            </a:r>
          </a:p>
          <a:p>
            <a:pPr marL="0" indent="0">
              <a:buNone/>
            </a:pPr>
            <a:r>
              <a:rPr lang="ru-RU" sz="2400" dirty="0" smtClean="0"/>
              <a:t>Случаи, </a:t>
            </a:r>
            <a:r>
              <a:rPr lang="ru-RU" sz="2400" dirty="0"/>
              <a:t>при </a:t>
            </a:r>
            <a:r>
              <a:rPr lang="ru-RU" sz="2400" dirty="0" smtClean="0"/>
              <a:t>которых</a:t>
            </a:r>
            <a:r>
              <a:rPr lang="ru-RU" sz="2400" dirty="0"/>
              <a:t> </a:t>
            </a:r>
            <a:r>
              <a:rPr lang="ru-RU" sz="2400" dirty="0" smtClean="0"/>
              <a:t>федеральным </a:t>
            </a:r>
            <a:br>
              <a:rPr lang="ru-RU" sz="2400" dirty="0" smtClean="0"/>
            </a:br>
            <a:r>
              <a:rPr lang="ru-RU" sz="2400" dirty="0" smtClean="0"/>
              <a:t>законом </a:t>
            </a:r>
            <a:r>
              <a:rPr lang="ru-RU" sz="2400" dirty="0"/>
              <a:t>получение </a:t>
            </a:r>
            <a:r>
              <a:rPr lang="ru-RU" sz="2400" dirty="0" smtClean="0"/>
              <a:t>оператором </a:t>
            </a:r>
            <a:r>
              <a:rPr lang="ru-RU" sz="2400" dirty="0"/>
              <a:t>согласия </a:t>
            </a:r>
            <a:r>
              <a:rPr lang="ru-RU" sz="2400" dirty="0" smtClean="0"/>
              <a:t/>
            </a:r>
            <a:br>
              <a:rPr lang="ru-RU" sz="2400" dirty="0" smtClean="0"/>
            </a:br>
            <a:r>
              <a:rPr lang="ru-RU" sz="2400" dirty="0" smtClean="0"/>
              <a:t>на </a:t>
            </a:r>
            <a:r>
              <a:rPr lang="ru-RU" sz="2400" dirty="0"/>
              <a:t>обработку </a:t>
            </a:r>
            <a:r>
              <a:rPr lang="ru-RU" sz="2400" dirty="0" smtClean="0"/>
              <a:t>персональных </a:t>
            </a:r>
            <a:r>
              <a:rPr lang="ru-RU" sz="2400" dirty="0"/>
              <a:t>данных </a:t>
            </a:r>
            <a:r>
              <a:rPr lang="ru-RU" sz="2400" dirty="0" smtClean="0"/>
              <a:t>является </a:t>
            </a:r>
            <a:br>
              <a:rPr lang="ru-RU" sz="2400" dirty="0" smtClean="0"/>
            </a:br>
            <a:r>
              <a:rPr lang="ru-RU" sz="2400" dirty="0" smtClean="0"/>
              <a:t>обязательным </a:t>
            </a:r>
            <a:br>
              <a:rPr lang="ru-RU" sz="2400" dirty="0" smtClean="0"/>
            </a:br>
            <a:r>
              <a:rPr lang="ru-RU" sz="2400" dirty="0" smtClean="0"/>
              <a:t>(ч. 3 ст. 11 Закона № 152-ФЗ)</a:t>
            </a:r>
            <a:endParaRPr lang="ru-RU" sz="2400" dirty="0"/>
          </a:p>
          <a:p>
            <a:pPr marL="0" indent="0">
              <a:buNone/>
            </a:pPr>
            <a:endParaRPr lang="ru-RU" dirty="0"/>
          </a:p>
          <a:p>
            <a:pPr marL="0" indent="0" algn="r">
              <a:buNone/>
            </a:pPr>
            <a:endParaRPr lang="ru-RU" sz="2400" dirty="0" smtClean="0"/>
          </a:p>
        </p:txBody>
      </p:sp>
      <p:sp>
        <p:nvSpPr>
          <p:cNvPr id="4" name="Номер слайда 3"/>
          <p:cNvSpPr>
            <a:spLocks noGrp="1"/>
          </p:cNvSpPr>
          <p:nvPr>
            <p:ph type="sldNum" sz="quarter" idx="12"/>
          </p:nvPr>
        </p:nvSpPr>
        <p:spPr/>
        <p:txBody>
          <a:bodyPr/>
          <a:lstStyle/>
          <a:p>
            <a:fld id="{5F4265DA-81D6-4092-B6C5-08F21DC4A8F6}" type="slidenum">
              <a:rPr lang="ru-RU" smtClean="0"/>
              <a:t>20</a:t>
            </a:fld>
            <a:endParaRPr lang="ru-RU"/>
          </a:p>
        </p:txBody>
      </p:sp>
    </p:spTree>
    <p:extLst>
      <p:ext uri="{BB962C8B-B14F-4D97-AF65-F5344CB8AC3E}">
        <p14:creationId xmlns:p14="http://schemas.microsoft.com/office/powerpoint/2010/main" val="13973837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9968" y="543804"/>
            <a:ext cx="9581263" cy="583572"/>
          </a:xfrm>
        </p:spPr>
        <p:txBody>
          <a:bodyPr/>
          <a:lstStyle/>
          <a:p>
            <a:r>
              <a:rPr lang="ru-RU" dirty="0" smtClean="0"/>
              <a:t>Надлежащее обеспечение прав субъектов персональных данных</a:t>
            </a:r>
            <a:endParaRPr lang="ru-RU" dirty="0"/>
          </a:p>
        </p:txBody>
      </p:sp>
      <p:sp>
        <p:nvSpPr>
          <p:cNvPr id="3" name="Объект 2"/>
          <p:cNvSpPr>
            <a:spLocks noGrp="1"/>
          </p:cNvSpPr>
          <p:nvPr>
            <p:ph idx="1"/>
          </p:nvPr>
        </p:nvSpPr>
        <p:spPr>
          <a:xfrm>
            <a:off x="1621677" y="1626944"/>
            <a:ext cx="8212348" cy="3762101"/>
          </a:xfrm>
        </p:spPr>
        <p:txBody>
          <a:bodyPr>
            <a:normAutofit/>
          </a:bodyPr>
          <a:lstStyle/>
          <a:p>
            <a:pPr marL="0" indent="0">
              <a:buNone/>
            </a:pPr>
            <a:r>
              <a:rPr lang="ru-RU" sz="2000" dirty="0" smtClean="0"/>
              <a:t>При получении от субъекта персональных данных </a:t>
            </a:r>
            <a:r>
              <a:rPr lang="ru-RU" sz="2000" b="1" dirty="0" smtClean="0">
                <a:solidFill>
                  <a:srgbClr val="C00000"/>
                </a:solidFill>
              </a:rPr>
              <a:t>обращения с требованием о прекращении обработки </a:t>
            </a:r>
            <a:r>
              <a:rPr lang="ru-RU" sz="2000" dirty="0" smtClean="0"/>
              <a:t>персональных данных оператору необходимо:</a:t>
            </a:r>
          </a:p>
          <a:p>
            <a:pPr marL="0" indent="0">
              <a:buNone/>
            </a:pPr>
            <a:r>
              <a:rPr lang="ru-RU" sz="2000" dirty="0" smtClean="0"/>
              <a:t>- в течение </a:t>
            </a:r>
            <a:r>
              <a:rPr lang="ru-RU" sz="2000" b="1" dirty="0" smtClean="0">
                <a:solidFill>
                  <a:srgbClr val="C00000"/>
                </a:solidFill>
              </a:rPr>
              <a:t>10 рабочих дней </a:t>
            </a:r>
            <a:r>
              <a:rPr lang="ru-RU" sz="2000" dirty="0" smtClean="0"/>
              <a:t>(с даты получения обращения) </a:t>
            </a:r>
            <a:r>
              <a:rPr lang="ru-RU" sz="2000" b="1" dirty="0" smtClean="0">
                <a:solidFill>
                  <a:srgbClr val="C00000"/>
                </a:solidFill>
              </a:rPr>
              <a:t>прекратить обработку </a:t>
            </a:r>
            <a:r>
              <a:rPr lang="ru-RU" sz="2000" dirty="0" smtClean="0"/>
              <a:t>персональных данных </a:t>
            </a:r>
            <a:br>
              <a:rPr lang="ru-RU" sz="2000" dirty="0" smtClean="0"/>
            </a:br>
            <a:r>
              <a:rPr lang="ru-RU" sz="2000" dirty="0" smtClean="0"/>
              <a:t>(ч. 5.1 ст. 21 Закона № 152-ФЗ)</a:t>
            </a:r>
          </a:p>
          <a:p>
            <a:pPr marL="0" indent="0">
              <a:buNone/>
            </a:pPr>
            <a:r>
              <a:rPr lang="ru-RU" sz="2000" b="1" dirty="0" smtClean="0"/>
              <a:t>-</a:t>
            </a:r>
            <a:r>
              <a:rPr lang="ru-RU" sz="2000" b="1" dirty="0" smtClean="0">
                <a:solidFill>
                  <a:srgbClr val="C00000"/>
                </a:solidFill>
              </a:rPr>
              <a:t> принять меры по уничтожению </a:t>
            </a:r>
            <a:r>
              <a:rPr lang="ru-RU" sz="2000" dirty="0"/>
              <a:t>персональных </a:t>
            </a:r>
            <a:r>
              <a:rPr lang="ru-RU" sz="2000" dirty="0" smtClean="0"/>
              <a:t>данных в </a:t>
            </a:r>
            <a:r>
              <a:rPr lang="ru-RU" sz="2000" dirty="0"/>
              <a:t>соответствии с порядком, утвержденным приказом Роскомнадзора от 28.10.2022 № </a:t>
            </a:r>
            <a:r>
              <a:rPr lang="ru-RU" sz="2000" dirty="0" smtClean="0"/>
              <a:t>179 (ч. 6 </a:t>
            </a:r>
            <a:r>
              <a:rPr lang="ru-RU" sz="2000" dirty="0"/>
              <a:t>ст. 21 Закона № 152-ФЗ</a:t>
            </a:r>
            <a:r>
              <a:rPr lang="ru-RU" sz="2000" dirty="0" smtClean="0"/>
              <a:t>)</a:t>
            </a:r>
          </a:p>
          <a:p>
            <a:pPr marL="0" indent="0">
              <a:buNone/>
            </a:pPr>
            <a:endParaRPr lang="ru-RU" sz="2000" dirty="0" smtClean="0"/>
          </a:p>
          <a:p>
            <a:pPr marL="0" indent="0">
              <a:buNone/>
            </a:pPr>
            <a:r>
              <a:rPr lang="ru-RU" sz="2000" b="1" u="sng" dirty="0">
                <a:solidFill>
                  <a:srgbClr val="C00000"/>
                </a:solidFill>
              </a:rPr>
              <a:t>Исключение:</a:t>
            </a:r>
            <a:r>
              <a:rPr lang="ru-RU" sz="2000" dirty="0"/>
              <a:t> С</a:t>
            </a:r>
            <a:r>
              <a:rPr lang="ru-RU" sz="2000" dirty="0" smtClean="0"/>
              <a:t>лучаи, предусмотренные </a:t>
            </a:r>
            <a:r>
              <a:rPr lang="ru-RU" sz="2000" dirty="0"/>
              <a:t>пунктами 2 - 11 части 1 статьи 6, частью 2 статьи 10 и частью 2 </a:t>
            </a:r>
            <a:r>
              <a:rPr lang="ru-RU" sz="2000" dirty="0" smtClean="0"/>
              <a:t>статьи 11 Закона № 152-ФЗ</a:t>
            </a:r>
            <a:endParaRPr lang="ru-RU" sz="2000" dirty="0"/>
          </a:p>
          <a:p>
            <a:pPr marL="0" indent="0">
              <a:buNone/>
            </a:pPr>
            <a:endParaRPr lang="ru-RU" sz="2000" dirty="0"/>
          </a:p>
          <a:p>
            <a:pPr marL="0" indent="0">
              <a:buNone/>
            </a:pPr>
            <a:endParaRPr lang="ru-RU" sz="2000" dirty="0" smtClean="0"/>
          </a:p>
          <a:p>
            <a:pPr marL="0" indent="0" algn="r">
              <a:buNone/>
            </a:pPr>
            <a:endParaRPr lang="ru-RU" sz="2000" dirty="0" smtClean="0"/>
          </a:p>
        </p:txBody>
      </p:sp>
      <p:sp>
        <p:nvSpPr>
          <p:cNvPr id="4" name="Номер слайда 3"/>
          <p:cNvSpPr>
            <a:spLocks noGrp="1"/>
          </p:cNvSpPr>
          <p:nvPr>
            <p:ph type="sldNum" sz="quarter" idx="12"/>
          </p:nvPr>
        </p:nvSpPr>
        <p:spPr/>
        <p:txBody>
          <a:bodyPr/>
          <a:lstStyle/>
          <a:p>
            <a:fld id="{5F4265DA-81D6-4092-B6C5-08F21DC4A8F6}" type="slidenum">
              <a:rPr lang="ru-RU" smtClean="0"/>
              <a:t>21</a:t>
            </a:fld>
            <a:endParaRPr lang="ru-RU"/>
          </a:p>
        </p:txBody>
      </p:sp>
      <p:pic>
        <p:nvPicPr>
          <p:cNvPr id="5" name="Рисунок 4"/>
          <p:cNvPicPr>
            <a:picLocks noChangeAspect="1"/>
          </p:cNvPicPr>
          <p:nvPr/>
        </p:nvPicPr>
        <p:blipFill>
          <a:blip r:embed="rId2"/>
          <a:stretch>
            <a:fillRect/>
          </a:stretch>
        </p:blipFill>
        <p:spPr>
          <a:xfrm>
            <a:off x="0" y="4714266"/>
            <a:ext cx="1621677" cy="1932599"/>
          </a:xfrm>
          <a:prstGeom prst="rect">
            <a:avLst/>
          </a:prstGeom>
        </p:spPr>
      </p:pic>
      <p:pic>
        <p:nvPicPr>
          <p:cNvPr id="6" name="Рисунок 5"/>
          <p:cNvPicPr>
            <a:picLocks noChangeAspect="1"/>
          </p:cNvPicPr>
          <p:nvPr/>
        </p:nvPicPr>
        <p:blipFill>
          <a:blip r:embed="rId3"/>
          <a:stretch>
            <a:fillRect/>
          </a:stretch>
        </p:blipFill>
        <p:spPr>
          <a:xfrm>
            <a:off x="9707851" y="691274"/>
            <a:ext cx="2328874" cy="2475191"/>
          </a:xfrm>
          <a:prstGeom prst="rect">
            <a:avLst/>
          </a:prstGeom>
        </p:spPr>
      </p:pic>
    </p:spTree>
    <p:extLst>
      <p:ext uri="{BB962C8B-B14F-4D97-AF65-F5344CB8AC3E}">
        <p14:creationId xmlns:p14="http://schemas.microsoft.com/office/powerpoint/2010/main" val="11174471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Соблюдение сроков</a:t>
            </a:r>
            <a:endParaRPr lang="ru-RU" dirty="0"/>
          </a:p>
        </p:txBody>
      </p:sp>
      <p:sp>
        <p:nvSpPr>
          <p:cNvPr id="3" name="Объект 2"/>
          <p:cNvSpPr>
            <a:spLocks noGrp="1"/>
          </p:cNvSpPr>
          <p:nvPr>
            <p:ph idx="1"/>
          </p:nvPr>
        </p:nvSpPr>
        <p:spPr>
          <a:xfrm>
            <a:off x="600109" y="1460335"/>
            <a:ext cx="9495220" cy="4888852"/>
          </a:xfrm>
        </p:spPr>
        <p:txBody>
          <a:bodyPr>
            <a:normAutofit fontScale="92500" lnSpcReduction="20000"/>
          </a:bodyPr>
          <a:lstStyle/>
          <a:p>
            <a:pPr marL="0" indent="0" algn="r">
              <a:buNone/>
            </a:pPr>
            <a:r>
              <a:rPr lang="ru-RU" sz="1800" dirty="0"/>
              <a:t>При получении от субъекта персональных данных </a:t>
            </a:r>
            <a:r>
              <a:rPr lang="ru-RU" sz="1800" b="1" dirty="0">
                <a:solidFill>
                  <a:srgbClr val="C00000"/>
                </a:solidFill>
              </a:rPr>
              <a:t>запроса</a:t>
            </a:r>
            <a:r>
              <a:rPr lang="ru-RU" sz="1800" dirty="0"/>
              <a:t>, направленного </a:t>
            </a:r>
            <a:r>
              <a:rPr lang="ru-RU" sz="1800" b="1" dirty="0">
                <a:solidFill>
                  <a:srgbClr val="C00000"/>
                </a:solidFill>
              </a:rPr>
              <a:t>на основании статьи 14 Закона № </a:t>
            </a:r>
            <a:r>
              <a:rPr lang="ru-RU" sz="1800" b="1" dirty="0" smtClean="0">
                <a:solidFill>
                  <a:srgbClr val="C00000"/>
                </a:solidFill>
              </a:rPr>
              <a:t>152-ФЗ </a:t>
            </a:r>
            <a:r>
              <a:rPr lang="ru-RU" sz="1800" dirty="0"/>
              <a:t>оператору </a:t>
            </a:r>
            <a:r>
              <a:rPr lang="ru-RU" sz="1800" dirty="0" smtClean="0"/>
              <a:t>необходимо в </a:t>
            </a:r>
            <a:r>
              <a:rPr lang="ru-RU" sz="1800" dirty="0"/>
              <a:t>течение </a:t>
            </a:r>
            <a:r>
              <a:rPr lang="ru-RU" sz="1800" b="1" dirty="0">
                <a:solidFill>
                  <a:srgbClr val="C00000"/>
                </a:solidFill>
              </a:rPr>
              <a:t>10 рабочих дней </a:t>
            </a:r>
            <a:r>
              <a:rPr lang="ru-RU" sz="1800" dirty="0"/>
              <a:t>(с даты получения запроса) </a:t>
            </a:r>
            <a:r>
              <a:rPr lang="ru-RU" sz="1800" b="1" dirty="0">
                <a:solidFill>
                  <a:srgbClr val="C00000"/>
                </a:solidFill>
              </a:rPr>
              <a:t>дать</a:t>
            </a:r>
            <a:r>
              <a:rPr lang="ru-RU" sz="1800" dirty="0"/>
              <a:t> субъекту персональных данных или его представителю </a:t>
            </a:r>
            <a:r>
              <a:rPr lang="ru-RU" sz="1800" b="1" dirty="0">
                <a:solidFill>
                  <a:srgbClr val="C00000"/>
                </a:solidFill>
              </a:rPr>
              <a:t>информацию</a:t>
            </a:r>
            <a:r>
              <a:rPr lang="ru-RU" sz="1800" dirty="0"/>
              <a:t> о наличии персональных данных, относящихся к соответствующему субъекту персональных </a:t>
            </a:r>
            <a:r>
              <a:rPr lang="ru-RU" sz="1800" dirty="0" smtClean="0"/>
              <a:t>данных</a:t>
            </a:r>
          </a:p>
          <a:p>
            <a:pPr marL="0" indent="0">
              <a:buNone/>
            </a:pPr>
            <a:endParaRPr lang="ru-RU" sz="1800" dirty="0" smtClean="0"/>
          </a:p>
          <a:p>
            <a:pPr marL="0" indent="0">
              <a:buNone/>
            </a:pPr>
            <a:r>
              <a:rPr lang="ru-RU" sz="1800" dirty="0" smtClean="0"/>
              <a:t>                 При </a:t>
            </a:r>
            <a:r>
              <a:rPr lang="ru-RU" sz="1800" dirty="0"/>
              <a:t>получении </a:t>
            </a:r>
            <a:r>
              <a:rPr lang="ru-RU" sz="1800" b="1" dirty="0">
                <a:solidFill>
                  <a:srgbClr val="C00000"/>
                </a:solidFill>
              </a:rPr>
              <a:t>запроса Роскомнадзора </a:t>
            </a:r>
            <a:r>
              <a:rPr lang="ru-RU" sz="1800" dirty="0"/>
              <a:t>оператору необходимо в течение </a:t>
            </a:r>
            <a:r>
              <a:rPr lang="ru-RU" sz="1800" b="1" dirty="0">
                <a:solidFill>
                  <a:srgbClr val="C00000"/>
                </a:solidFill>
              </a:rPr>
              <a:t>10 рабочих дней </a:t>
            </a:r>
            <a:r>
              <a:rPr lang="ru-RU" sz="1800" dirty="0" smtClean="0"/>
              <a:t>(с даты получения            </a:t>
            </a:r>
            <a:br>
              <a:rPr lang="ru-RU" sz="1800" dirty="0" smtClean="0"/>
            </a:br>
            <a:r>
              <a:rPr lang="ru-RU" sz="1800" dirty="0" smtClean="0"/>
              <a:t>                 запроса)</a:t>
            </a:r>
            <a:r>
              <a:rPr lang="ru-RU" sz="1800" dirty="0"/>
              <a:t> </a:t>
            </a:r>
            <a:r>
              <a:rPr lang="ru-RU" sz="1800" b="1" dirty="0" smtClean="0">
                <a:solidFill>
                  <a:srgbClr val="C00000"/>
                </a:solidFill>
              </a:rPr>
              <a:t>направить</a:t>
            </a:r>
            <a:r>
              <a:rPr lang="ru-RU" sz="1800" dirty="0" smtClean="0"/>
              <a:t> </a:t>
            </a:r>
            <a:r>
              <a:rPr lang="ru-RU" sz="1800" dirty="0"/>
              <a:t>в Роскомнадзор запрашиваемую </a:t>
            </a:r>
            <a:r>
              <a:rPr lang="ru-RU" sz="1800" b="1" dirty="0" smtClean="0">
                <a:solidFill>
                  <a:srgbClr val="C00000"/>
                </a:solidFill>
              </a:rPr>
              <a:t>информацию</a:t>
            </a:r>
          </a:p>
          <a:p>
            <a:endParaRPr lang="ru-RU" sz="1800" b="1" dirty="0">
              <a:solidFill>
                <a:srgbClr val="C00000"/>
              </a:solidFill>
            </a:endParaRPr>
          </a:p>
          <a:p>
            <a:pPr marL="0" indent="0" algn="ctr">
              <a:buNone/>
            </a:pPr>
            <a:r>
              <a:rPr lang="ru-RU" sz="1800" dirty="0" smtClean="0"/>
              <a:t>Допускается </a:t>
            </a:r>
            <a:br>
              <a:rPr lang="ru-RU" sz="1800" dirty="0" smtClean="0"/>
            </a:br>
            <a:r>
              <a:rPr lang="ru-RU" sz="1800" b="1" dirty="0" smtClean="0">
                <a:solidFill>
                  <a:srgbClr val="C00000"/>
                </a:solidFill>
              </a:rPr>
              <a:t>продление срока не более, чем на 5 рабочих дней </a:t>
            </a:r>
            <a:br>
              <a:rPr lang="ru-RU" sz="1800" b="1" dirty="0" smtClean="0">
                <a:solidFill>
                  <a:srgbClr val="C00000"/>
                </a:solidFill>
              </a:rPr>
            </a:br>
            <a:r>
              <a:rPr lang="ru-RU" sz="1800" dirty="0" smtClean="0"/>
              <a:t>при условии направления мотивированного уведомления </a:t>
            </a:r>
            <a:br>
              <a:rPr lang="ru-RU" sz="1800" dirty="0" smtClean="0"/>
            </a:br>
            <a:r>
              <a:rPr lang="ru-RU" sz="1800" dirty="0" smtClean="0"/>
              <a:t>с указанием причин продления срока предоставления </a:t>
            </a:r>
            <a:br>
              <a:rPr lang="ru-RU" sz="1800" dirty="0" smtClean="0"/>
            </a:br>
            <a:r>
              <a:rPr lang="ru-RU" sz="1800" dirty="0" smtClean="0"/>
              <a:t>запрашиваемой информации</a:t>
            </a:r>
            <a:endParaRPr lang="ru-RU" dirty="0" smtClean="0"/>
          </a:p>
          <a:p>
            <a:endParaRPr lang="ru-RU" dirty="0" smtClean="0"/>
          </a:p>
          <a:p>
            <a:pPr marL="0" indent="0" algn="ctr">
              <a:buNone/>
            </a:pPr>
            <a:r>
              <a:rPr lang="ru-RU" sz="1900" dirty="0" smtClean="0"/>
              <a:t>Невыполнение обязанности по предоставлению субъекту </a:t>
            </a:r>
            <a:r>
              <a:rPr lang="ru-RU" sz="1900" dirty="0"/>
              <a:t>персональных данных информации, касающейся обработки его персональных </a:t>
            </a:r>
            <a:r>
              <a:rPr lang="ru-RU" sz="1900" dirty="0" smtClean="0"/>
              <a:t>данных</a:t>
            </a:r>
            <a:endParaRPr lang="ru-RU" sz="1900" dirty="0"/>
          </a:p>
          <a:p>
            <a:pPr marL="0" indent="0" algn="ctr">
              <a:buNone/>
            </a:pPr>
            <a:r>
              <a:rPr lang="ru-RU" sz="1900" b="1" dirty="0" smtClean="0">
                <a:solidFill>
                  <a:srgbClr val="C00000"/>
                </a:solidFill>
              </a:rPr>
              <a:t>ч. 4 ст. 13.11 КоАП РФ</a:t>
            </a:r>
          </a:p>
          <a:p>
            <a:pPr marL="0" indent="0" algn="ctr">
              <a:buNone/>
            </a:pPr>
            <a:r>
              <a:rPr lang="ru-RU" sz="1900" dirty="0" smtClean="0"/>
              <a:t>Не предоставление запрашиваемой информации в Роскомнадзор</a:t>
            </a:r>
          </a:p>
          <a:p>
            <a:pPr marL="0" indent="0" algn="ctr">
              <a:buNone/>
            </a:pPr>
            <a:r>
              <a:rPr lang="ru-RU" sz="1900" b="1" dirty="0" smtClean="0">
                <a:solidFill>
                  <a:srgbClr val="C00000"/>
                </a:solidFill>
              </a:rPr>
              <a:t>ст. 19.7 КоАП РФ</a:t>
            </a:r>
            <a:endParaRPr lang="ru-RU" sz="1900" b="1" dirty="0">
              <a:solidFill>
                <a:srgbClr val="C00000"/>
              </a:solidFill>
            </a:endParaRPr>
          </a:p>
        </p:txBody>
      </p:sp>
      <p:sp>
        <p:nvSpPr>
          <p:cNvPr id="4" name="Номер слайда 3"/>
          <p:cNvSpPr>
            <a:spLocks noGrp="1"/>
          </p:cNvSpPr>
          <p:nvPr>
            <p:ph type="sldNum" sz="quarter" idx="12"/>
          </p:nvPr>
        </p:nvSpPr>
        <p:spPr/>
        <p:txBody>
          <a:bodyPr/>
          <a:lstStyle/>
          <a:p>
            <a:fld id="{5F4265DA-81D6-4092-B6C5-08F21DC4A8F6}" type="slidenum">
              <a:rPr lang="ru-RU" smtClean="0"/>
              <a:t>22</a:t>
            </a:fld>
            <a:endParaRPr lang="ru-RU"/>
          </a:p>
        </p:txBody>
      </p:sp>
      <p:pic>
        <p:nvPicPr>
          <p:cNvPr id="5" name="Рисунок 4"/>
          <p:cNvPicPr>
            <a:picLocks noChangeAspect="1"/>
          </p:cNvPicPr>
          <p:nvPr/>
        </p:nvPicPr>
        <p:blipFill>
          <a:blip r:embed="rId2"/>
          <a:stretch>
            <a:fillRect/>
          </a:stretch>
        </p:blipFill>
        <p:spPr>
          <a:xfrm rot="3584681">
            <a:off x="9491749" y="4294334"/>
            <a:ext cx="2097547" cy="2322430"/>
          </a:xfrm>
          <a:prstGeom prst="rect">
            <a:avLst/>
          </a:prstGeom>
        </p:spPr>
      </p:pic>
      <p:sp>
        <p:nvSpPr>
          <p:cNvPr id="8" name="Выгнутая вниз стрелка 7"/>
          <p:cNvSpPr/>
          <p:nvPr/>
        </p:nvSpPr>
        <p:spPr>
          <a:xfrm rot="16200000">
            <a:off x="9471126" y="1946563"/>
            <a:ext cx="2814939" cy="1706658"/>
          </a:xfrm>
          <a:prstGeom prst="curvedUpArrow">
            <a:avLst>
              <a:gd name="adj1" fmla="val 39634"/>
              <a:gd name="adj2" fmla="val 58796"/>
              <a:gd name="adj3" fmla="val 370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1" name="Выгнутая вверх стрелка 10"/>
          <p:cNvSpPr/>
          <p:nvPr/>
        </p:nvSpPr>
        <p:spPr>
          <a:xfrm rot="16200000">
            <a:off x="-246257" y="2616381"/>
            <a:ext cx="1868459" cy="1155938"/>
          </a:xfrm>
          <a:prstGeom prst="curvedDownArrow">
            <a:avLst>
              <a:gd name="adj1" fmla="val 46239"/>
              <a:gd name="adj2" fmla="val 70798"/>
              <a:gd name="adj3" fmla="val 421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6" name="Прямоугольник 5"/>
          <p:cNvSpPr/>
          <p:nvPr/>
        </p:nvSpPr>
        <p:spPr>
          <a:xfrm>
            <a:off x="1265942" y="3605842"/>
            <a:ext cx="1924538" cy="5227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1343579" y="3534702"/>
            <a:ext cx="1924538" cy="923330"/>
          </a:xfrm>
          <a:prstGeom prst="rect">
            <a:avLst/>
          </a:prstGeom>
          <a:noFill/>
        </p:spPr>
        <p:txBody>
          <a:bodyPr wrap="square" rtlCol="0">
            <a:spAutoFit/>
          </a:bodyPr>
          <a:lstStyle/>
          <a:p>
            <a:pPr algn="ctr"/>
            <a:r>
              <a:rPr lang="ru-RU" dirty="0">
                <a:solidFill>
                  <a:schemeClr val="bg1"/>
                </a:solidFill>
              </a:rPr>
              <a:t>в адрес Роскомнадзора</a:t>
            </a:r>
          </a:p>
          <a:p>
            <a:endParaRPr lang="ru-RU" dirty="0"/>
          </a:p>
        </p:txBody>
      </p:sp>
      <p:sp>
        <p:nvSpPr>
          <p:cNvPr id="7" name="Прямоугольник 6"/>
          <p:cNvSpPr/>
          <p:nvPr/>
        </p:nvSpPr>
        <p:spPr>
          <a:xfrm>
            <a:off x="7703388" y="3540865"/>
            <a:ext cx="2321878" cy="6664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7703388" y="3502884"/>
            <a:ext cx="2242868" cy="923330"/>
          </a:xfrm>
          <a:prstGeom prst="rect">
            <a:avLst/>
          </a:prstGeom>
          <a:noFill/>
        </p:spPr>
        <p:txBody>
          <a:bodyPr wrap="square" rtlCol="0">
            <a:spAutoFit/>
          </a:bodyPr>
          <a:lstStyle/>
          <a:p>
            <a:pPr algn="ctr"/>
            <a:r>
              <a:rPr lang="ru-RU" dirty="0">
                <a:solidFill>
                  <a:schemeClr val="bg1"/>
                </a:solidFill>
              </a:rPr>
              <a:t>в адрес субъекта персональных данных </a:t>
            </a:r>
          </a:p>
          <a:p>
            <a:endParaRPr lang="ru-RU" dirty="0"/>
          </a:p>
        </p:txBody>
      </p:sp>
    </p:spTree>
    <p:extLst>
      <p:ext uri="{BB962C8B-B14F-4D97-AF65-F5344CB8AC3E}">
        <p14:creationId xmlns:p14="http://schemas.microsoft.com/office/powerpoint/2010/main" val="417140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0" y="4078060"/>
            <a:ext cx="4637342" cy="3019425"/>
          </a:xfrm>
          <a:prstGeom prst="rect">
            <a:avLst/>
          </a:prstGeom>
        </p:spPr>
      </p:pic>
      <p:sp>
        <p:nvSpPr>
          <p:cNvPr id="2" name="Заголовок 1"/>
          <p:cNvSpPr>
            <a:spLocks noGrp="1"/>
          </p:cNvSpPr>
          <p:nvPr>
            <p:ph type="title"/>
          </p:nvPr>
        </p:nvSpPr>
        <p:spPr/>
        <p:txBody>
          <a:bodyPr>
            <a:normAutofit fontScale="90000"/>
          </a:bodyPr>
          <a:lstStyle/>
          <a:p>
            <a:r>
              <a:rPr lang="ru-RU" dirty="0" smtClean="0"/>
              <a:t>Получение персональных данных, содержащихся </a:t>
            </a:r>
            <a:br>
              <a:rPr lang="ru-RU" dirty="0" smtClean="0"/>
            </a:br>
            <a:r>
              <a:rPr lang="ru-RU" dirty="0" smtClean="0"/>
              <a:t>в выписках ЕГРН</a:t>
            </a:r>
            <a:endParaRPr lang="ru-RU" dirty="0"/>
          </a:p>
        </p:txBody>
      </p:sp>
      <p:sp>
        <p:nvSpPr>
          <p:cNvPr id="3" name="Объект 2"/>
          <p:cNvSpPr>
            <a:spLocks noGrp="1"/>
          </p:cNvSpPr>
          <p:nvPr>
            <p:ph idx="1"/>
          </p:nvPr>
        </p:nvSpPr>
        <p:spPr>
          <a:xfrm>
            <a:off x="641558" y="1722208"/>
            <a:ext cx="11025898" cy="5005843"/>
          </a:xfrm>
        </p:spPr>
        <p:txBody>
          <a:bodyPr/>
          <a:lstStyle/>
          <a:p>
            <a:pPr marL="0" indent="0" algn="ctr">
              <a:buNone/>
            </a:pPr>
            <a:r>
              <a:rPr lang="ru-RU" sz="1800" dirty="0" smtClean="0"/>
              <a:t>Получение </a:t>
            </a:r>
            <a:r>
              <a:rPr lang="ru-RU" sz="1800" dirty="0"/>
              <a:t>выписок из ЕГРН, содержащих персональные данные (фамилию, имя, отчество, дату рождения), возможно </a:t>
            </a:r>
            <a:r>
              <a:rPr lang="ru-RU" sz="1800" dirty="0" smtClean="0"/>
              <a:t>при </a:t>
            </a:r>
            <a:r>
              <a:rPr lang="ru-RU" sz="1800" dirty="0"/>
              <a:t>наличии в ЕГРН записи о наличии согласия на получение таких сведений третьими </a:t>
            </a:r>
            <a:r>
              <a:rPr lang="ru-RU" sz="1800" dirty="0" smtClean="0"/>
              <a:t>лицами, за исключением случаев, предусмотренных Федеральным законом </a:t>
            </a:r>
            <a:r>
              <a:rPr lang="ru-RU" sz="1800" dirty="0"/>
              <a:t>от 13.07.2015 </a:t>
            </a:r>
            <a:r>
              <a:rPr lang="ru-RU" sz="1800" dirty="0" smtClean="0"/>
              <a:t>№ 218-ФЗ «О </a:t>
            </a:r>
            <a:r>
              <a:rPr lang="ru-RU" sz="1800" dirty="0"/>
              <a:t>государственной регистрации </a:t>
            </a:r>
            <a:r>
              <a:rPr lang="ru-RU" sz="1800" dirty="0" smtClean="0"/>
              <a:t>недвижимости»</a:t>
            </a:r>
          </a:p>
          <a:p>
            <a:pPr marL="0" indent="0" algn="ctr">
              <a:buNone/>
            </a:pPr>
            <a:endParaRPr lang="ru-RU" sz="1800" dirty="0"/>
          </a:p>
          <a:p>
            <a:pPr marL="0" indent="0" algn="ctr">
              <a:buNone/>
            </a:pPr>
            <a:r>
              <a:rPr lang="ru-RU" sz="1800" dirty="0"/>
              <a:t>К</a:t>
            </a:r>
            <a:r>
              <a:rPr lang="ru-RU" sz="1800" dirty="0" smtClean="0"/>
              <a:t>адастровые </a:t>
            </a:r>
            <a:r>
              <a:rPr lang="ru-RU" sz="1800" dirty="0"/>
              <a:t>инженеры, выполняющие кадастровые работы в отношении земельного участка могут получить сведения из </a:t>
            </a:r>
            <a:r>
              <a:rPr lang="ru-RU" sz="1800" dirty="0" smtClean="0"/>
              <a:t>ЕГРН, </a:t>
            </a:r>
            <a:r>
              <a:rPr lang="ru-RU" sz="1800" dirty="0"/>
              <a:t>в том числе персональные данные, необходимые для выполнения таких кадастровых работ, при представлении кадастровым инженером копии документа, на основании которого выполняются кадастровые работы (выписки из такого документа), копии государственного или муниципального контракта на выполнение комплексных кадастровых </a:t>
            </a:r>
            <a:r>
              <a:rPr lang="ru-RU" sz="1800" dirty="0" smtClean="0"/>
              <a:t>работ</a:t>
            </a:r>
          </a:p>
          <a:p>
            <a:pPr marL="0" indent="0" algn="ctr">
              <a:buNone/>
            </a:pPr>
            <a:endParaRPr lang="ru-RU" sz="1800" dirty="0" smtClean="0"/>
          </a:p>
          <a:p>
            <a:pPr marL="0" indent="0" algn="ctr">
              <a:buNone/>
            </a:pPr>
            <a:r>
              <a:rPr lang="ru-RU" sz="1800" dirty="0" smtClean="0"/>
              <a:t>                                                 Получение персональных данных, содержащихся в выписках ЕГРН, в нарушение требований Закона № 218-ФЗ </a:t>
            </a:r>
            <a:br>
              <a:rPr lang="ru-RU" sz="1800" dirty="0" smtClean="0"/>
            </a:br>
            <a:r>
              <a:rPr lang="ru-RU" sz="1800" dirty="0" smtClean="0"/>
              <a:t>не допускается</a:t>
            </a:r>
          </a:p>
          <a:p>
            <a:pPr marL="0" indent="0">
              <a:buNone/>
            </a:pPr>
            <a:endParaRPr lang="ru-RU" dirty="0"/>
          </a:p>
        </p:txBody>
      </p:sp>
      <p:sp>
        <p:nvSpPr>
          <p:cNvPr id="4" name="Номер слайда 3"/>
          <p:cNvSpPr>
            <a:spLocks noGrp="1"/>
          </p:cNvSpPr>
          <p:nvPr>
            <p:ph type="sldNum" sz="quarter" idx="12"/>
          </p:nvPr>
        </p:nvSpPr>
        <p:spPr/>
        <p:txBody>
          <a:bodyPr/>
          <a:lstStyle/>
          <a:p>
            <a:fld id="{5F4265DA-81D6-4092-B6C5-08F21DC4A8F6}" type="slidenum">
              <a:rPr lang="ru-RU" smtClean="0"/>
              <a:t>23</a:t>
            </a:fld>
            <a:endParaRPr lang="ru-RU"/>
          </a:p>
        </p:txBody>
      </p:sp>
      <p:pic>
        <p:nvPicPr>
          <p:cNvPr id="5" name="Рисунок 4"/>
          <p:cNvPicPr>
            <a:picLocks noChangeAspect="1"/>
          </p:cNvPicPr>
          <p:nvPr/>
        </p:nvPicPr>
        <p:blipFill>
          <a:blip r:embed="rId3"/>
          <a:stretch>
            <a:fillRect/>
          </a:stretch>
        </p:blipFill>
        <p:spPr>
          <a:xfrm>
            <a:off x="9222388" y="31490"/>
            <a:ext cx="2883384" cy="1621904"/>
          </a:xfrm>
          <a:prstGeom prst="rect">
            <a:avLst/>
          </a:prstGeom>
        </p:spPr>
      </p:pic>
    </p:spTree>
    <p:extLst>
      <p:ext uri="{BB962C8B-B14F-4D97-AF65-F5344CB8AC3E}">
        <p14:creationId xmlns:p14="http://schemas.microsoft.com/office/powerpoint/2010/main" val="10184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xmlns="" id="{A18EE4CF-29BF-5C1A-CDC0-F45880BF7329}"/>
              </a:ext>
            </a:extLst>
          </p:cNvPr>
          <p:cNvSpPr txBox="1">
            <a:spLocks/>
          </p:cNvSpPr>
          <p:nvPr/>
        </p:nvSpPr>
        <p:spPr>
          <a:xfrm>
            <a:off x="2692033" y="1161967"/>
            <a:ext cx="7325035" cy="692739"/>
          </a:xfrm>
          <a:prstGeom prst="rect">
            <a:avLst/>
          </a:prstGeom>
        </p:spPr>
        <p:txBody>
          <a:bodyPr>
            <a:noAutofit/>
          </a:bodyPr>
          <a:lstStyle>
            <a:lvl1pPr algn="l" defTabSz="914418"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400" dirty="0"/>
              <a:t>Документы, </a:t>
            </a:r>
            <a:r>
              <a:rPr lang="ru-RU" sz="2400" dirty="0" smtClean="0"/>
              <a:t>регламентирующие обработку </a:t>
            </a:r>
            <a:r>
              <a:rPr lang="ru-RU" sz="2400" dirty="0"/>
              <a:t>персональных данных сайтов в сети “Интернет”</a:t>
            </a:r>
            <a:endParaRPr lang="ru-RU" sz="2200" dirty="0"/>
          </a:p>
        </p:txBody>
      </p:sp>
      <p:pic>
        <p:nvPicPr>
          <p:cNvPr id="7" name="Рисунок 6">
            <a:extLst>
              <a:ext uri="{FF2B5EF4-FFF2-40B4-BE49-F238E27FC236}">
                <a16:creationId xmlns:a16="http://schemas.microsoft.com/office/drawing/2014/main" xmlns="" id="{47E01D09-107B-024C-B109-5A878CEFF0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2881" y="213575"/>
            <a:ext cx="1026233" cy="788579"/>
          </a:xfrm>
          <a:prstGeom prst="rect">
            <a:avLst/>
          </a:prstGeom>
        </p:spPr>
      </p:pic>
      <p:sp>
        <p:nvSpPr>
          <p:cNvPr id="13" name="Объект 2">
            <a:extLst>
              <a:ext uri="{FF2B5EF4-FFF2-40B4-BE49-F238E27FC236}">
                <a16:creationId xmlns:a16="http://schemas.microsoft.com/office/drawing/2014/main" xmlns="" id="{DDFE0A98-D0FC-A741-24F7-C79104A1C092}"/>
              </a:ext>
            </a:extLst>
          </p:cNvPr>
          <p:cNvSpPr txBox="1">
            <a:spLocks/>
          </p:cNvSpPr>
          <p:nvPr/>
        </p:nvSpPr>
        <p:spPr>
          <a:xfrm>
            <a:off x="4031285" y="5437073"/>
            <a:ext cx="4129424" cy="913032"/>
          </a:xfrm>
          <a:prstGeom prst="rect">
            <a:avLst/>
          </a:prstGeom>
        </p:spPr>
        <p:txBody>
          <a:bodyPr vert="horz" lIns="91440" tIns="45720" rIns="91440" bIns="45720" rtlCol="0" anchor="ctr">
            <a:noAutofit/>
          </a:bodyPr>
          <a:lstStyle>
            <a:lvl1pPr marL="228605" indent="-228605" algn="l" defTabSz="914418" rtl="0" eaLnBrk="1" latinLnBrk="0" hangingPunct="1">
              <a:lnSpc>
                <a:spcPct val="90000"/>
              </a:lnSpc>
              <a:spcBef>
                <a:spcPts val="1000"/>
              </a:spcBef>
              <a:buFont typeface="Arial" panose="020B0604020202020204" pitchFamily="34" charset="0"/>
              <a:buChar char="•"/>
              <a:defRPr sz="1292"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1108"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1016"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endParaRPr lang="ru-RU" sz="1800" dirty="0">
              <a:solidFill>
                <a:schemeClr val="bg1">
                  <a:lumMod val="50000"/>
                </a:schemeClr>
              </a:solidFill>
            </a:endParaRPr>
          </a:p>
        </p:txBody>
      </p:sp>
      <p:sp>
        <p:nvSpPr>
          <p:cNvPr id="14" name="Прямоугольник: скругленные углы 4">
            <a:extLst>
              <a:ext uri="{FF2B5EF4-FFF2-40B4-BE49-F238E27FC236}">
                <a16:creationId xmlns="" xmlns:a16="http://schemas.microsoft.com/office/drawing/2014/main" id="{7D20C4D5-7964-BFCF-4FA2-672D84DB416B}"/>
              </a:ext>
            </a:extLst>
          </p:cNvPr>
          <p:cNvSpPr/>
          <p:nvPr/>
        </p:nvSpPr>
        <p:spPr>
          <a:xfrm>
            <a:off x="892387" y="2340546"/>
            <a:ext cx="10563614" cy="1193606"/>
          </a:xfrm>
          <a:prstGeom prst="roundRect">
            <a:avLst>
              <a:gd name="adj" fmla="val 4906"/>
            </a:avLst>
          </a:prstGeom>
          <a:solidFill>
            <a:schemeClr val="accent1">
              <a:lumMod val="7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Объект 2">
            <a:extLst>
              <a:ext uri="{FF2B5EF4-FFF2-40B4-BE49-F238E27FC236}">
                <a16:creationId xmlns="" xmlns:a16="http://schemas.microsoft.com/office/drawing/2014/main" id="{979B25C9-7199-7020-9F2C-DDBBC4CFDC62}"/>
              </a:ext>
            </a:extLst>
          </p:cNvPr>
          <p:cNvSpPr txBox="1">
            <a:spLocks/>
          </p:cNvSpPr>
          <p:nvPr/>
        </p:nvSpPr>
        <p:spPr>
          <a:xfrm>
            <a:off x="1249106" y="4843467"/>
            <a:ext cx="4129424" cy="1187211"/>
          </a:xfrm>
          <a:prstGeom prst="rect">
            <a:avLst/>
          </a:prstGeom>
        </p:spPr>
        <p:txBody>
          <a:bodyPr vert="horz" lIns="91440" tIns="45720" rIns="91440" bIns="45720" rtlCol="0" anchor="ctr">
            <a:noAutofit/>
          </a:bodyPr>
          <a:lstStyle>
            <a:lvl1pPr marL="228605" indent="-228605" algn="l" defTabSz="914418" rtl="0" eaLnBrk="1" latinLnBrk="0" hangingPunct="1">
              <a:lnSpc>
                <a:spcPct val="90000"/>
              </a:lnSpc>
              <a:spcBef>
                <a:spcPts val="1000"/>
              </a:spcBef>
              <a:buFont typeface="Arial" panose="020B0604020202020204" pitchFamily="34" charset="0"/>
              <a:buChar char="•"/>
              <a:defRPr sz="1292"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1108"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1016"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ru-RU" sz="1800" dirty="0"/>
              <a:t>Согласие на обработку персональных данных </a:t>
            </a:r>
          </a:p>
        </p:txBody>
      </p:sp>
      <p:sp>
        <p:nvSpPr>
          <p:cNvPr id="16" name="TextBox 15">
            <a:extLst>
              <a:ext uri="{FF2B5EF4-FFF2-40B4-BE49-F238E27FC236}">
                <a16:creationId xmlns="" xmlns:a16="http://schemas.microsoft.com/office/drawing/2014/main" id="{74F7D049-DCC1-17C4-66AF-57C0E9F81857}"/>
              </a:ext>
            </a:extLst>
          </p:cNvPr>
          <p:cNvSpPr txBox="1"/>
          <p:nvPr/>
        </p:nvSpPr>
        <p:spPr>
          <a:xfrm>
            <a:off x="2705850" y="2606146"/>
            <a:ext cx="7311218" cy="646331"/>
          </a:xfrm>
          <a:prstGeom prst="rect">
            <a:avLst/>
          </a:prstGeom>
          <a:noFill/>
        </p:spPr>
        <p:txBody>
          <a:bodyPr wrap="square" rtlCol="0" anchor="ctr">
            <a:spAutoFit/>
          </a:bodyPr>
          <a:lstStyle/>
          <a:p>
            <a:pPr algn="ctr"/>
            <a:r>
              <a:rPr lang="ru-RU" dirty="0" smtClean="0">
                <a:solidFill>
                  <a:schemeClr val="bg1"/>
                </a:solidFill>
              </a:rPr>
              <a:t>Документ, определяющий политику оператора в отношении обработки персональных данных (политика конфиденциальности, положение об обработке персональных данных и т.д.)</a:t>
            </a:r>
            <a:endParaRPr lang="ru-RU" dirty="0">
              <a:solidFill>
                <a:schemeClr val="bg1"/>
              </a:solidFill>
            </a:endParaRPr>
          </a:p>
        </p:txBody>
      </p:sp>
      <p:sp>
        <p:nvSpPr>
          <p:cNvPr id="17" name="Прямоугольник: скругленные углы 4">
            <a:extLst>
              <a:ext uri="{FF2B5EF4-FFF2-40B4-BE49-F238E27FC236}">
                <a16:creationId xmlns="" xmlns:a16="http://schemas.microsoft.com/office/drawing/2014/main" id="{7D20C4D5-7964-BFCF-4FA2-672D84DB416B}"/>
              </a:ext>
            </a:extLst>
          </p:cNvPr>
          <p:cNvSpPr/>
          <p:nvPr/>
        </p:nvSpPr>
        <p:spPr>
          <a:xfrm>
            <a:off x="923210" y="5072375"/>
            <a:ext cx="4781217" cy="812289"/>
          </a:xfrm>
          <a:prstGeom prst="roundRect">
            <a:avLst>
              <a:gd name="adj" fmla="val 4906"/>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скругленные углы 4">
            <a:extLst>
              <a:ext uri="{FF2B5EF4-FFF2-40B4-BE49-F238E27FC236}">
                <a16:creationId xmlns="" xmlns:a16="http://schemas.microsoft.com/office/drawing/2014/main" id="{431C25E5-DB34-6F5F-8330-76B3416B69CB}"/>
              </a:ext>
            </a:extLst>
          </p:cNvPr>
          <p:cNvSpPr/>
          <p:nvPr/>
        </p:nvSpPr>
        <p:spPr>
          <a:xfrm>
            <a:off x="6609114" y="5083192"/>
            <a:ext cx="4781217" cy="812289"/>
          </a:xfrm>
          <a:prstGeom prst="roundRect">
            <a:avLst>
              <a:gd name="adj" fmla="val 4906"/>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extLst>
              <a:ext uri="{FF2B5EF4-FFF2-40B4-BE49-F238E27FC236}">
                <a16:creationId xmlns="" xmlns:a16="http://schemas.microsoft.com/office/drawing/2014/main" id="{D2F2BF6E-3D90-0185-F49B-2EFB7B6F8351}"/>
              </a:ext>
            </a:extLst>
          </p:cNvPr>
          <p:cNvSpPr txBox="1"/>
          <p:nvPr/>
        </p:nvSpPr>
        <p:spPr>
          <a:xfrm>
            <a:off x="7113029" y="5252406"/>
            <a:ext cx="3773386" cy="369332"/>
          </a:xfrm>
          <a:prstGeom prst="rect">
            <a:avLst/>
          </a:prstGeom>
          <a:noFill/>
        </p:spPr>
        <p:txBody>
          <a:bodyPr wrap="square" rtlCol="0" anchor="ctr">
            <a:spAutoFit/>
          </a:bodyPr>
          <a:lstStyle/>
          <a:p>
            <a:pPr algn="ctr"/>
            <a:r>
              <a:rPr lang="ru-RU" dirty="0" smtClean="0"/>
              <a:t>Пользовательское соглашение / оферта</a:t>
            </a:r>
            <a:endParaRPr lang="ru-RU" dirty="0"/>
          </a:p>
        </p:txBody>
      </p:sp>
      <p:sp>
        <p:nvSpPr>
          <p:cNvPr id="20" name="Объект 2">
            <a:extLst>
              <a:ext uri="{FF2B5EF4-FFF2-40B4-BE49-F238E27FC236}">
                <a16:creationId xmlns="" xmlns:a16="http://schemas.microsoft.com/office/drawing/2014/main" id="{979B25C9-7199-7020-9F2C-DDBBC4CFDC62}"/>
              </a:ext>
            </a:extLst>
          </p:cNvPr>
          <p:cNvSpPr txBox="1">
            <a:spLocks/>
          </p:cNvSpPr>
          <p:nvPr/>
        </p:nvSpPr>
        <p:spPr>
          <a:xfrm>
            <a:off x="3967632" y="4055436"/>
            <a:ext cx="4413124" cy="601657"/>
          </a:xfrm>
          <a:prstGeom prst="rect">
            <a:avLst/>
          </a:prstGeom>
        </p:spPr>
        <p:txBody>
          <a:bodyPr vert="horz" lIns="91440" tIns="45720" rIns="91440" bIns="45720" rtlCol="0" anchor="ctr">
            <a:noAutofit/>
          </a:bodyPr>
          <a:lstStyle>
            <a:lvl1pPr marL="228605" indent="-228605" algn="l" defTabSz="914418" rtl="0" eaLnBrk="1" latinLnBrk="0" hangingPunct="1">
              <a:lnSpc>
                <a:spcPct val="90000"/>
              </a:lnSpc>
              <a:spcBef>
                <a:spcPts val="1000"/>
              </a:spcBef>
              <a:buFont typeface="Arial" panose="020B0604020202020204" pitchFamily="34" charset="0"/>
              <a:buChar char="•"/>
              <a:defRPr sz="1292"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1108"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1016"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ru-RU" sz="1400" dirty="0" smtClean="0"/>
              <a:t>Наиболее часто встречающиеся </a:t>
            </a:r>
            <a:r>
              <a:rPr lang="ru-RU" sz="1400" b="1" dirty="0" smtClean="0"/>
              <a:t>правовые основания обработки персональных данных </a:t>
            </a:r>
            <a:r>
              <a:rPr lang="ru-RU" sz="1400" dirty="0" smtClean="0"/>
              <a:t>при оказании коммерческих услуг на сайтах в сети «Интернет»</a:t>
            </a:r>
            <a:r>
              <a:rPr lang="ru-RU" sz="1400" dirty="0"/>
              <a:t> </a:t>
            </a:r>
            <a:r>
              <a:rPr lang="ru-RU" sz="1400" dirty="0" smtClean="0"/>
              <a:t>(ч. 1 ст. 6 Федерального закона №152-ФЗ)</a:t>
            </a:r>
            <a:endParaRPr lang="ru-RU" sz="1400" dirty="0"/>
          </a:p>
        </p:txBody>
      </p:sp>
      <p:cxnSp>
        <p:nvCxnSpPr>
          <p:cNvPr id="21" name="Прямая со стрелкой 20"/>
          <p:cNvCxnSpPr/>
          <p:nvPr/>
        </p:nvCxnSpPr>
        <p:spPr>
          <a:xfrm flipH="1">
            <a:off x="3179428" y="4530759"/>
            <a:ext cx="704160" cy="3736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a:off x="8464800" y="4537925"/>
            <a:ext cx="804460" cy="4101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68149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8152" y="462155"/>
            <a:ext cx="9581263" cy="692739"/>
          </a:xfrm>
        </p:spPr>
        <p:txBody>
          <a:bodyPr>
            <a:normAutofit fontScale="90000"/>
          </a:bodyPr>
          <a:lstStyle/>
          <a:p>
            <a:r>
              <a:rPr lang="ru-RU" dirty="0"/>
              <a:t>Нарушение требований по размещению документа, определяющего политику оператора в отношении обработки персональных данных </a:t>
            </a:r>
          </a:p>
        </p:txBody>
      </p:sp>
      <p:sp>
        <p:nvSpPr>
          <p:cNvPr id="4" name="Номер слайда 3"/>
          <p:cNvSpPr>
            <a:spLocks noGrp="1"/>
          </p:cNvSpPr>
          <p:nvPr>
            <p:ph type="sldNum" sz="quarter" idx="12"/>
          </p:nvPr>
        </p:nvSpPr>
        <p:spPr/>
        <p:txBody>
          <a:bodyPr/>
          <a:lstStyle/>
          <a:p>
            <a:fld id="{5F4265DA-81D6-4092-B6C5-08F21DC4A8F6}" type="slidenum">
              <a:rPr lang="ru-RU" smtClean="0"/>
              <a:t>25</a:t>
            </a:fld>
            <a:endParaRPr lang="ru-RU"/>
          </a:p>
        </p:txBody>
      </p:sp>
      <p:sp>
        <p:nvSpPr>
          <p:cNvPr id="5" name="Прямоугольник: скругленные верхние углы 6">
            <a:extLst>
              <a:ext uri="{FF2B5EF4-FFF2-40B4-BE49-F238E27FC236}">
                <a16:creationId xmlns:a16="http://schemas.microsoft.com/office/drawing/2014/main" xmlns="" id="{57A87A02-80E2-9550-16ED-5A78DBB93921}"/>
              </a:ext>
            </a:extLst>
          </p:cNvPr>
          <p:cNvSpPr/>
          <p:nvPr/>
        </p:nvSpPr>
        <p:spPr>
          <a:xfrm rot="16200000">
            <a:off x="-1529214" y="3672006"/>
            <a:ext cx="4911204" cy="536470"/>
          </a:xfrm>
          <a:prstGeom prst="round2SameRect">
            <a:avLst>
              <a:gd name="adj1" fmla="val 50000"/>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1347069" y="1594529"/>
            <a:ext cx="5194236" cy="4801314"/>
          </a:xfrm>
          <a:prstGeom prst="rect">
            <a:avLst/>
          </a:prstGeom>
          <a:noFill/>
        </p:spPr>
        <p:txBody>
          <a:bodyPr wrap="square" rtlCol="0">
            <a:spAutoFit/>
          </a:bodyPr>
          <a:lstStyle/>
          <a:p>
            <a:pPr algn="just"/>
            <a:r>
              <a:rPr lang="ru-RU" dirty="0"/>
              <a:t>«Оператор обязан опубликовать или иным образом обеспечить неограниченный доступ к документу, определяющему его политику в отношении обработки персональных данных, к сведениям о реализуемых требованиях к защите персональных данных. Оператор, осуществляющий сбор персональных данных с использованием информационно-телекоммуникационных сетей, </a:t>
            </a:r>
            <a:r>
              <a:rPr lang="ru-RU" dirty="0">
                <a:solidFill>
                  <a:schemeClr val="accent3"/>
                </a:solidFill>
              </a:rPr>
              <a:t>обязан опубликовать </a:t>
            </a:r>
            <a:r>
              <a:rPr lang="ru-RU" dirty="0"/>
              <a:t>в соответствующей информационно-телекоммуникационной сети, в том числе </a:t>
            </a:r>
            <a:r>
              <a:rPr lang="ru-RU" dirty="0">
                <a:solidFill>
                  <a:schemeClr val="accent3"/>
                </a:solidFill>
              </a:rPr>
              <a:t>на страницах принадлежащего оператору сайта в информационно-телекоммуникационной сети "Интернет", с использованием которых осуществляется сбор персональных данных</a:t>
            </a:r>
            <a:r>
              <a:rPr lang="ru-RU" dirty="0"/>
              <a:t>, документ, определяющий его политику в отношении обработки персональных данных, и сведения о реализуемых требованиях к защите персональных данных, а также обеспечить возможность доступа к указанному документу с использованием средств соответствующей информационно-телекоммуникационной сети..»</a:t>
            </a:r>
          </a:p>
        </p:txBody>
      </p:sp>
      <p:sp>
        <p:nvSpPr>
          <p:cNvPr id="7" name="Прямоугольник: скругленные углы 4">
            <a:extLst>
              <a:ext uri="{FF2B5EF4-FFF2-40B4-BE49-F238E27FC236}">
                <a16:creationId xmlns:a16="http://schemas.microsoft.com/office/drawing/2014/main" xmlns="" id="{DFC1DC0A-6A55-0384-7D26-02276FE0DF14}"/>
              </a:ext>
            </a:extLst>
          </p:cNvPr>
          <p:cNvSpPr/>
          <p:nvPr/>
        </p:nvSpPr>
        <p:spPr>
          <a:xfrm>
            <a:off x="658152" y="1484642"/>
            <a:ext cx="6098842" cy="4911203"/>
          </a:xfrm>
          <a:prstGeom prst="roundRect">
            <a:avLst>
              <a:gd name="adj" fmla="val 4906"/>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a:extLst>
              <a:ext uri="{FF2B5EF4-FFF2-40B4-BE49-F238E27FC236}">
                <a16:creationId xmlns:a16="http://schemas.microsoft.com/office/drawing/2014/main" xmlns="" id="{5EEA196A-6378-9602-B087-9980067D09CC}"/>
              </a:ext>
            </a:extLst>
          </p:cNvPr>
          <p:cNvSpPr txBox="1"/>
          <p:nvPr/>
        </p:nvSpPr>
        <p:spPr>
          <a:xfrm rot="16200000">
            <a:off x="-302347" y="3506002"/>
            <a:ext cx="2407722" cy="369332"/>
          </a:xfrm>
          <a:prstGeom prst="rect">
            <a:avLst/>
          </a:prstGeom>
          <a:noFill/>
        </p:spPr>
        <p:txBody>
          <a:bodyPr wrap="square">
            <a:spAutoFit/>
          </a:bodyPr>
          <a:lstStyle/>
          <a:p>
            <a:r>
              <a:rPr lang="ru-RU" dirty="0"/>
              <a:t>Ч.2.  СТ.18.1   №152-ФЗ </a:t>
            </a:r>
          </a:p>
        </p:txBody>
      </p:sp>
      <p:sp>
        <p:nvSpPr>
          <p:cNvPr id="12" name="TextBox 11">
            <a:extLst>
              <a:ext uri="{FF2B5EF4-FFF2-40B4-BE49-F238E27FC236}">
                <a16:creationId xmlns:a16="http://schemas.microsoft.com/office/drawing/2014/main" xmlns="" id="{68B6F394-82F8-298A-E4E3-DC12A418D333}"/>
              </a:ext>
            </a:extLst>
          </p:cNvPr>
          <p:cNvSpPr txBox="1"/>
          <p:nvPr/>
        </p:nvSpPr>
        <p:spPr>
          <a:xfrm>
            <a:off x="7524758" y="2486807"/>
            <a:ext cx="3950396" cy="830997"/>
          </a:xfrm>
          <a:prstGeom prst="rect">
            <a:avLst/>
          </a:prstGeom>
          <a:noFill/>
        </p:spPr>
        <p:txBody>
          <a:bodyPr wrap="square" rtlCol="0">
            <a:spAutoFit/>
          </a:bodyPr>
          <a:lstStyle/>
          <a:p>
            <a:r>
              <a:rPr lang="ru-RU" sz="1600" dirty="0">
                <a:solidFill>
                  <a:schemeClr val="bg1">
                    <a:lumMod val="50000"/>
                  </a:schemeClr>
                </a:solidFill>
              </a:rPr>
              <a:t>ДОКУМЕНТ НЕ РАЗМЕЩЕН НА САЙТЕ ЛИБО НЕ НА ВСЕХ СТРАНИЦАХ САЙТА, НА КОТОРЫХ </a:t>
            </a:r>
            <a:r>
              <a:rPr lang="ru-RU" sz="1600" dirty="0" smtClean="0">
                <a:solidFill>
                  <a:schemeClr val="bg1">
                    <a:lumMod val="50000"/>
                  </a:schemeClr>
                </a:solidFill>
              </a:rPr>
              <a:t>ОСУЩЕСТВЛЯЕТСЯ </a:t>
            </a:r>
            <a:r>
              <a:rPr lang="ru-RU" sz="1600" dirty="0">
                <a:solidFill>
                  <a:schemeClr val="bg1">
                    <a:lumMod val="50000"/>
                  </a:schemeClr>
                </a:solidFill>
              </a:rPr>
              <a:t>СБОР ПЕРСОНАЛЬНЫХ ДАННЫХ</a:t>
            </a:r>
          </a:p>
        </p:txBody>
      </p:sp>
      <p:sp>
        <p:nvSpPr>
          <p:cNvPr id="13" name="Умножение 12">
            <a:extLst>
              <a:ext uri="{FF2B5EF4-FFF2-40B4-BE49-F238E27FC236}">
                <a16:creationId xmlns:a16="http://schemas.microsoft.com/office/drawing/2014/main" xmlns="" id="{A66ACCBF-1C5C-ED7C-8D59-9B5042216871}"/>
              </a:ext>
            </a:extLst>
          </p:cNvPr>
          <p:cNvSpPr/>
          <p:nvPr/>
        </p:nvSpPr>
        <p:spPr>
          <a:xfrm>
            <a:off x="7216146" y="2526916"/>
            <a:ext cx="308610" cy="360566"/>
          </a:xfrm>
          <a:prstGeom prst="mathMultiply">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
        <p:nvSpPr>
          <p:cNvPr id="14" name="TextBox 13">
            <a:extLst>
              <a:ext uri="{FF2B5EF4-FFF2-40B4-BE49-F238E27FC236}">
                <a16:creationId xmlns:a16="http://schemas.microsoft.com/office/drawing/2014/main" xmlns="" id="{E41A124E-925F-D9DC-0CF6-9744B6B67935}"/>
              </a:ext>
            </a:extLst>
          </p:cNvPr>
          <p:cNvSpPr txBox="1"/>
          <p:nvPr/>
        </p:nvSpPr>
        <p:spPr>
          <a:xfrm>
            <a:off x="7524757" y="3594511"/>
            <a:ext cx="3709300" cy="830997"/>
          </a:xfrm>
          <a:prstGeom prst="rect">
            <a:avLst/>
          </a:prstGeom>
          <a:noFill/>
        </p:spPr>
        <p:txBody>
          <a:bodyPr wrap="square" rtlCol="0">
            <a:spAutoFit/>
          </a:bodyPr>
          <a:lstStyle/>
          <a:p>
            <a:r>
              <a:rPr lang="ru-RU" sz="1600" dirty="0">
                <a:solidFill>
                  <a:schemeClr val="bg1">
                    <a:lumMod val="50000"/>
                  </a:schemeClr>
                </a:solidFill>
              </a:rPr>
              <a:t>ССЫЛКА НА ДРУГОЙ ДОКУМЕНТ, НЕ ИМЕЮЩИЙ ОТНОШЕНИЕ К ПОЛИТИКЕ КОНФИДЕНЦИАЛЬНОСТИ </a:t>
            </a:r>
            <a:br>
              <a:rPr lang="ru-RU" sz="1600" dirty="0">
                <a:solidFill>
                  <a:schemeClr val="bg1">
                    <a:lumMod val="50000"/>
                  </a:schemeClr>
                </a:solidFill>
              </a:rPr>
            </a:br>
            <a:r>
              <a:rPr lang="ru-RU" sz="1600" dirty="0">
                <a:solidFill>
                  <a:schemeClr val="bg1">
                    <a:lumMod val="50000"/>
                  </a:schemeClr>
                </a:solidFill>
              </a:rPr>
              <a:t>(НАПРИМЕР, НА СОГЛАСИЕ, СОГЛАШЕНИЕ)</a:t>
            </a:r>
          </a:p>
        </p:txBody>
      </p:sp>
      <p:sp>
        <p:nvSpPr>
          <p:cNvPr id="15" name="Умножение 14">
            <a:extLst>
              <a:ext uri="{FF2B5EF4-FFF2-40B4-BE49-F238E27FC236}">
                <a16:creationId xmlns:a16="http://schemas.microsoft.com/office/drawing/2014/main" xmlns="" id="{4FDE2508-EC04-A267-9F80-434C6720FAF6}"/>
              </a:ext>
            </a:extLst>
          </p:cNvPr>
          <p:cNvSpPr/>
          <p:nvPr/>
        </p:nvSpPr>
        <p:spPr>
          <a:xfrm>
            <a:off x="7216146" y="3634620"/>
            <a:ext cx="308610" cy="360566"/>
          </a:xfrm>
          <a:prstGeom prst="mathMultiply">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
        <p:nvSpPr>
          <p:cNvPr id="16" name="TextBox 15">
            <a:extLst>
              <a:ext uri="{FF2B5EF4-FFF2-40B4-BE49-F238E27FC236}">
                <a16:creationId xmlns:a16="http://schemas.microsoft.com/office/drawing/2014/main" xmlns="" id="{18E8E5B3-3998-B28B-8FD7-501BF9EB93B6}"/>
              </a:ext>
            </a:extLst>
          </p:cNvPr>
          <p:cNvSpPr txBox="1"/>
          <p:nvPr/>
        </p:nvSpPr>
        <p:spPr>
          <a:xfrm>
            <a:off x="7524757" y="4702215"/>
            <a:ext cx="3709300" cy="584775"/>
          </a:xfrm>
          <a:prstGeom prst="rect">
            <a:avLst/>
          </a:prstGeom>
          <a:noFill/>
        </p:spPr>
        <p:txBody>
          <a:bodyPr wrap="square" rtlCol="0">
            <a:spAutoFit/>
          </a:bodyPr>
          <a:lstStyle/>
          <a:p>
            <a:r>
              <a:rPr lang="ru-RU" sz="1600" dirty="0">
                <a:solidFill>
                  <a:schemeClr val="bg1">
                    <a:lumMod val="50000"/>
                  </a:schemeClr>
                </a:solidFill>
              </a:rPr>
              <a:t>РАЗМЕЩЕНИЕ ПОЛИТИКИ КОНФИДЕНЦИАЛЬНОСТИ ДРУГОЙ ОРГАНИЗАЦИИ</a:t>
            </a:r>
          </a:p>
        </p:txBody>
      </p:sp>
      <p:sp>
        <p:nvSpPr>
          <p:cNvPr id="17" name="Умножение 16">
            <a:extLst>
              <a:ext uri="{FF2B5EF4-FFF2-40B4-BE49-F238E27FC236}">
                <a16:creationId xmlns:a16="http://schemas.microsoft.com/office/drawing/2014/main" xmlns="" id="{F0210C6A-DDE4-001E-CA49-62D998B6E556}"/>
              </a:ext>
            </a:extLst>
          </p:cNvPr>
          <p:cNvSpPr/>
          <p:nvPr/>
        </p:nvSpPr>
        <p:spPr>
          <a:xfrm>
            <a:off x="7216146" y="4702215"/>
            <a:ext cx="308610" cy="360566"/>
          </a:xfrm>
          <a:prstGeom prst="mathMultiply">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6584038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5F4265DA-81D6-4092-B6C5-08F21DC4A8F6}" type="slidenum">
              <a:rPr lang="ru-RU" smtClean="0"/>
              <a:t>26</a:t>
            </a:fld>
            <a:endParaRPr lang="ru-RU" dirty="0"/>
          </a:p>
        </p:txBody>
      </p:sp>
      <p:sp>
        <p:nvSpPr>
          <p:cNvPr id="5" name="Заголовок 1"/>
          <p:cNvSpPr txBox="1">
            <a:spLocks/>
          </p:cNvSpPr>
          <p:nvPr/>
        </p:nvSpPr>
        <p:spPr>
          <a:xfrm>
            <a:off x="653630" y="469977"/>
            <a:ext cx="9581263" cy="692739"/>
          </a:xfrm>
          <a:prstGeom prst="rect">
            <a:avLst/>
          </a:prstGeom>
        </p:spPr>
        <p:txBody>
          <a:bodyPr vert="horz" lIns="91440" tIns="45720" rIns="91440" bIns="45720" rtlCol="0" anchor="ctr">
            <a:normAutofit lnSpcReduction="10000"/>
          </a:bodyPr>
          <a:lstStyle>
            <a:lvl1pPr algn="l" defTabSz="914418" rtl="0" eaLnBrk="1" latinLnBrk="0" hangingPunct="1">
              <a:lnSpc>
                <a:spcPct val="90000"/>
              </a:lnSpc>
              <a:spcBef>
                <a:spcPct val="0"/>
              </a:spcBef>
              <a:buNone/>
              <a:defRPr sz="2400" kern="1200">
                <a:solidFill>
                  <a:schemeClr val="accent1"/>
                </a:solidFill>
                <a:latin typeface="+mj-lt"/>
                <a:ea typeface="+mj-ea"/>
                <a:cs typeface="+mj-cs"/>
              </a:defRPr>
            </a:lvl1pPr>
          </a:lstStyle>
          <a:p>
            <a:r>
              <a:rPr lang="ru-RU" dirty="0"/>
              <a:t>Содержание документа, определяющего политику оператора в отношении обработки персональных данных </a:t>
            </a:r>
          </a:p>
        </p:txBody>
      </p:sp>
      <p:sp>
        <p:nvSpPr>
          <p:cNvPr id="8" name="TextBox 7"/>
          <p:cNvSpPr txBox="1"/>
          <p:nvPr/>
        </p:nvSpPr>
        <p:spPr>
          <a:xfrm>
            <a:off x="3333949" y="1966228"/>
            <a:ext cx="6709558" cy="2308324"/>
          </a:xfrm>
          <a:prstGeom prst="rect">
            <a:avLst/>
          </a:prstGeom>
          <a:noFill/>
        </p:spPr>
        <p:txBody>
          <a:bodyPr wrap="square" rtlCol="0">
            <a:spAutoFit/>
          </a:bodyPr>
          <a:lstStyle/>
          <a:p>
            <a:pPr algn="just"/>
            <a:r>
              <a:rPr lang="ru-RU" dirty="0"/>
              <a:t>«… Для </a:t>
            </a:r>
            <a:r>
              <a:rPr lang="ru-RU" dirty="0">
                <a:solidFill>
                  <a:srgbClr val="C00000"/>
                </a:solidFill>
              </a:rPr>
              <a:t>каждой цели </a:t>
            </a:r>
            <a:r>
              <a:rPr lang="ru-RU" dirty="0"/>
              <a:t>обработки персональных данных </a:t>
            </a:r>
            <a:r>
              <a:rPr lang="ru-RU" b="1" dirty="0"/>
              <a:t>категории и перечень</a:t>
            </a:r>
            <a:r>
              <a:rPr lang="ru-RU" dirty="0"/>
              <a:t> обрабатываемых </a:t>
            </a:r>
            <a:r>
              <a:rPr lang="ru-RU" b="1" dirty="0"/>
              <a:t>персональных данных, категории субъектов,</a:t>
            </a:r>
            <a:r>
              <a:rPr lang="ru-RU" dirty="0"/>
              <a:t> персональные данные которых обрабатываются, </a:t>
            </a:r>
            <a:r>
              <a:rPr lang="ru-RU" b="1" dirty="0"/>
              <a:t>способы, сроки их обработки и хранения, порядок уничтожения</a:t>
            </a:r>
            <a:r>
              <a:rPr lang="ru-RU" dirty="0"/>
              <a:t> персональных данных при достижении целей их обработки или при наступлении иных законных оснований… Не могут содержать положения, ограничивающие права субъектов персональных данных, а также возлагающие на операторов не предусмотренные законодательством Российской Федерации полномочия и обязанности.»</a:t>
            </a:r>
          </a:p>
        </p:txBody>
      </p:sp>
      <p:sp>
        <p:nvSpPr>
          <p:cNvPr id="9" name="Прямоугольник: скругленные углы 4">
            <a:extLst>
              <a:ext uri="{FF2B5EF4-FFF2-40B4-BE49-F238E27FC236}">
                <a16:creationId xmlns:a16="http://schemas.microsoft.com/office/drawing/2014/main" xmlns="" id="{DFC1DC0A-6A55-0384-7D26-02276FE0DF14}"/>
              </a:ext>
            </a:extLst>
          </p:cNvPr>
          <p:cNvSpPr/>
          <p:nvPr/>
        </p:nvSpPr>
        <p:spPr>
          <a:xfrm>
            <a:off x="741386" y="1594699"/>
            <a:ext cx="1835559" cy="2870572"/>
          </a:xfrm>
          <a:prstGeom prst="roundRect">
            <a:avLst>
              <a:gd name="adj" fmla="val 4906"/>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a:extLst>
              <a:ext uri="{FF2B5EF4-FFF2-40B4-BE49-F238E27FC236}">
                <a16:creationId xmlns:a16="http://schemas.microsoft.com/office/drawing/2014/main" xmlns="" id="{8630CCE8-030C-33D1-A188-5391B437A142}"/>
              </a:ext>
            </a:extLst>
          </p:cNvPr>
          <p:cNvSpPr txBox="1"/>
          <p:nvPr/>
        </p:nvSpPr>
        <p:spPr>
          <a:xfrm>
            <a:off x="1026016" y="2706818"/>
            <a:ext cx="1266298" cy="646331"/>
          </a:xfrm>
          <a:prstGeom prst="rect">
            <a:avLst/>
          </a:prstGeom>
          <a:noFill/>
        </p:spPr>
        <p:txBody>
          <a:bodyPr wrap="square">
            <a:spAutoFit/>
          </a:bodyPr>
          <a:lstStyle/>
          <a:p>
            <a:pPr algn="ctr"/>
            <a:r>
              <a:rPr lang="ru-RU" dirty="0"/>
              <a:t>п.2 ч.1 ст.18.1 №152-ФЗ </a:t>
            </a:r>
          </a:p>
        </p:txBody>
      </p:sp>
      <p:sp>
        <p:nvSpPr>
          <p:cNvPr id="10" name="Прямоугольник: скругленные углы 4">
            <a:extLst>
              <a:ext uri="{FF2B5EF4-FFF2-40B4-BE49-F238E27FC236}">
                <a16:creationId xmlns:a16="http://schemas.microsoft.com/office/drawing/2014/main" xmlns="" id="{C7949EFC-B67A-B33F-3EB1-4BB0C996E5D6}"/>
              </a:ext>
            </a:extLst>
          </p:cNvPr>
          <p:cNvSpPr/>
          <p:nvPr/>
        </p:nvSpPr>
        <p:spPr>
          <a:xfrm>
            <a:off x="2955447" y="1594698"/>
            <a:ext cx="7934226" cy="2870572"/>
          </a:xfrm>
          <a:prstGeom prst="roundRect">
            <a:avLst>
              <a:gd name="adj" fmla="val 4906"/>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a:extLst>
              <a:ext uri="{FF2B5EF4-FFF2-40B4-BE49-F238E27FC236}">
                <a16:creationId xmlns:a16="http://schemas.microsoft.com/office/drawing/2014/main" xmlns="" id="{15A64C33-8BE4-E4BF-6168-93CBD57B9D0E}"/>
              </a:ext>
            </a:extLst>
          </p:cNvPr>
          <p:cNvSpPr txBox="1"/>
          <p:nvPr/>
        </p:nvSpPr>
        <p:spPr>
          <a:xfrm>
            <a:off x="1049996" y="4800241"/>
            <a:ext cx="7016087" cy="584775"/>
          </a:xfrm>
          <a:prstGeom prst="rect">
            <a:avLst/>
          </a:prstGeom>
          <a:noFill/>
        </p:spPr>
        <p:txBody>
          <a:bodyPr wrap="square" rtlCol="0">
            <a:spAutoFit/>
          </a:bodyPr>
          <a:lstStyle/>
          <a:p>
            <a:r>
              <a:rPr lang="ru-RU" sz="1600" dirty="0">
                <a:solidFill>
                  <a:schemeClr val="bg1">
                    <a:lumMod val="50000"/>
                  </a:schemeClr>
                </a:solidFill>
              </a:rPr>
              <a:t>ОТСУТСТВИЕ ДАННОЙ ИНФОРМАЦИИ ЛИБО ЕЁ НЕСООТВЕТСТВИЕ ФАКТИЧЕСКОЙ ОСУЩЕСТВЛЯЕМОЙ ДЕЯТЕЛЬНОСТИ ОПЕРАТОРА ПО ОБРАБОТКЕ ПЕРСОНАЛЬНЫХ ДАННЫХ НА САЙТЕ </a:t>
            </a:r>
          </a:p>
        </p:txBody>
      </p:sp>
      <p:sp>
        <p:nvSpPr>
          <p:cNvPr id="14" name="Умножение 13">
            <a:extLst>
              <a:ext uri="{FF2B5EF4-FFF2-40B4-BE49-F238E27FC236}">
                <a16:creationId xmlns:a16="http://schemas.microsoft.com/office/drawing/2014/main" xmlns="" id="{2D5BB40C-E4AF-BF63-D83F-8AB1E34F259C}"/>
              </a:ext>
            </a:extLst>
          </p:cNvPr>
          <p:cNvSpPr/>
          <p:nvPr/>
        </p:nvSpPr>
        <p:spPr>
          <a:xfrm>
            <a:off x="741386" y="4800241"/>
            <a:ext cx="308610" cy="360566"/>
          </a:xfrm>
          <a:prstGeom prst="mathMultiply">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
        <p:nvSpPr>
          <p:cNvPr id="17" name="TextBox 16">
            <a:extLst>
              <a:ext uri="{FF2B5EF4-FFF2-40B4-BE49-F238E27FC236}">
                <a16:creationId xmlns:a16="http://schemas.microsoft.com/office/drawing/2014/main" xmlns="" id="{DD263515-C6A9-7706-083C-4C6857085C12}"/>
              </a:ext>
            </a:extLst>
          </p:cNvPr>
          <p:cNvSpPr txBox="1"/>
          <p:nvPr/>
        </p:nvSpPr>
        <p:spPr>
          <a:xfrm>
            <a:off x="1049996" y="5544556"/>
            <a:ext cx="7016087" cy="584775"/>
          </a:xfrm>
          <a:prstGeom prst="rect">
            <a:avLst/>
          </a:prstGeom>
          <a:noFill/>
        </p:spPr>
        <p:txBody>
          <a:bodyPr wrap="square" rtlCol="0">
            <a:spAutoFit/>
          </a:bodyPr>
          <a:lstStyle/>
          <a:p>
            <a:r>
              <a:rPr lang="ru-RU" sz="1600" dirty="0">
                <a:solidFill>
                  <a:schemeClr val="bg1">
                    <a:lumMod val="50000"/>
                  </a:schemeClr>
                </a:solidFill>
              </a:rPr>
              <a:t>ПОЛНОЕ ДУБЛИРОВАНИЕ В ПОЛИТИКЕ КОНФИДЕНЦИАЛЬНОСТИ ПОЛОЖЕНИЙ </a:t>
            </a:r>
            <a:r>
              <a:rPr lang="ru-RU" sz="1600" dirty="0" smtClean="0">
                <a:solidFill>
                  <a:schemeClr val="bg1">
                    <a:lumMod val="50000"/>
                  </a:schemeClr>
                </a:solidFill>
              </a:rPr>
              <a:t/>
            </a:r>
            <a:br>
              <a:rPr lang="ru-RU" sz="1600" dirty="0" smtClean="0">
                <a:solidFill>
                  <a:schemeClr val="bg1">
                    <a:lumMod val="50000"/>
                  </a:schemeClr>
                </a:solidFill>
              </a:rPr>
            </a:br>
            <a:r>
              <a:rPr lang="ru-RU" sz="1600" dirty="0" smtClean="0">
                <a:solidFill>
                  <a:schemeClr val="bg1">
                    <a:lumMod val="50000"/>
                  </a:schemeClr>
                </a:solidFill>
              </a:rPr>
              <a:t>ФЕДЕРАЛЬНОГО </a:t>
            </a:r>
            <a:r>
              <a:rPr lang="ru-RU" sz="1600" dirty="0">
                <a:solidFill>
                  <a:schemeClr val="bg1">
                    <a:lumMod val="50000"/>
                  </a:schemeClr>
                </a:solidFill>
              </a:rPr>
              <a:t>ЗАКОНА №152-ФЗ </a:t>
            </a:r>
          </a:p>
        </p:txBody>
      </p:sp>
      <p:sp>
        <p:nvSpPr>
          <p:cNvPr id="18" name="Умножение 17">
            <a:extLst>
              <a:ext uri="{FF2B5EF4-FFF2-40B4-BE49-F238E27FC236}">
                <a16:creationId xmlns:a16="http://schemas.microsoft.com/office/drawing/2014/main" xmlns="" id="{6E7363D9-FA71-D9DF-2EF9-65AA3CA1C793}"/>
              </a:ext>
            </a:extLst>
          </p:cNvPr>
          <p:cNvSpPr/>
          <p:nvPr/>
        </p:nvSpPr>
        <p:spPr>
          <a:xfrm>
            <a:off x="741386" y="5544556"/>
            <a:ext cx="308610" cy="360566"/>
          </a:xfrm>
          <a:prstGeom prst="mathMultiply">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5875469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Прямоугольник: скругленные углы 4">
            <a:extLst>
              <a:ext uri="{FF2B5EF4-FFF2-40B4-BE49-F238E27FC236}">
                <a16:creationId xmlns:a16="http://schemas.microsoft.com/office/drawing/2014/main" xmlns="" id="{56AE3B02-E742-9EAF-5B3D-5119670CCDE6}"/>
              </a:ext>
            </a:extLst>
          </p:cNvPr>
          <p:cNvSpPr/>
          <p:nvPr/>
        </p:nvSpPr>
        <p:spPr>
          <a:xfrm>
            <a:off x="756680" y="5521764"/>
            <a:ext cx="2514928" cy="5148005"/>
          </a:xfrm>
          <a:prstGeom prst="roundRect">
            <a:avLst>
              <a:gd name="adj" fmla="val 4906"/>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скругленные углы 4">
            <a:extLst>
              <a:ext uri="{FF2B5EF4-FFF2-40B4-BE49-F238E27FC236}">
                <a16:creationId xmlns:a16="http://schemas.microsoft.com/office/drawing/2014/main" xmlns="" id="{D80147ED-1167-8FAC-8B61-4D7C488FABCF}"/>
              </a:ext>
            </a:extLst>
          </p:cNvPr>
          <p:cNvSpPr/>
          <p:nvPr/>
        </p:nvSpPr>
        <p:spPr>
          <a:xfrm>
            <a:off x="756680" y="88490"/>
            <a:ext cx="2514928" cy="5197246"/>
          </a:xfrm>
          <a:prstGeom prst="roundRect">
            <a:avLst>
              <a:gd name="adj" fmla="val 4906"/>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a:extLst>
              <a:ext uri="{FF2B5EF4-FFF2-40B4-BE49-F238E27FC236}">
                <a16:creationId xmlns:a16="http://schemas.microsoft.com/office/drawing/2014/main" xmlns="" id="{F00A5AE9-DFA9-C59E-A6CF-FEF1D3FEAB4B}"/>
              </a:ext>
            </a:extLst>
          </p:cNvPr>
          <p:cNvSpPr txBox="1"/>
          <p:nvPr/>
        </p:nvSpPr>
        <p:spPr>
          <a:xfrm>
            <a:off x="766400" y="139621"/>
            <a:ext cx="2352808" cy="646331"/>
          </a:xfrm>
          <a:prstGeom prst="rect">
            <a:avLst/>
          </a:prstGeom>
          <a:noFill/>
        </p:spPr>
        <p:txBody>
          <a:bodyPr wrap="square" rtlCol="0">
            <a:spAutoFit/>
          </a:bodyPr>
          <a:lstStyle/>
          <a:p>
            <a:pPr marL="36000"/>
            <a:r>
              <a:rPr lang="ru-RU" dirty="0"/>
              <a:t>1. ЦЕЛЬ: оформление онлайн-заказа на сайте</a:t>
            </a:r>
          </a:p>
        </p:txBody>
      </p:sp>
      <p:sp>
        <p:nvSpPr>
          <p:cNvPr id="4" name="TextBox 3">
            <a:extLst>
              <a:ext uri="{FF2B5EF4-FFF2-40B4-BE49-F238E27FC236}">
                <a16:creationId xmlns:a16="http://schemas.microsoft.com/office/drawing/2014/main" xmlns="" id="{5DD761A4-D65A-B0F6-5325-9715351249C7}"/>
              </a:ext>
            </a:extLst>
          </p:cNvPr>
          <p:cNvSpPr txBox="1"/>
          <p:nvPr/>
        </p:nvSpPr>
        <p:spPr>
          <a:xfrm>
            <a:off x="3463880" y="139621"/>
            <a:ext cx="1907038" cy="738664"/>
          </a:xfrm>
          <a:prstGeom prst="rect">
            <a:avLst/>
          </a:prstGeom>
          <a:noFill/>
        </p:spPr>
        <p:txBody>
          <a:bodyPr wrap="square" rtlCol="0">
            <a:spAutoFit/>
          </a:bodyPr>
          <a:lstStyle/>
          <a:p>
            <a:pPr lvl="0">
              <a:spcBef>
                <a:spcPts val="1100"/>
              </a:spcBef>
              <a:spcAft>
                <a:spcPts val="1200"/>
              </a:spcAft>
            </a:pPr>
            <a:r>
              <a:rPr lang="ru-RU" sz="1400" dirty="0">
                <a:solidFill>
                  <a:schemeClr val="bg1">
                    <a:lumMod val="50000"/>
                  </a:schemeClr>
                </a:solidFill>
              </a:rPr>
              <a:t>1. 1. категории и перечень обрабатываемых персональных данных </a:t>
            </a:r>
          </a:p>
        </p:txBody>
      </p:sp>
      <p:sp>
        <p:nvSpPr>
          <p:cNvPr id="5" name="TextBox 4">
            <a:extLst>
              <a:ext uri="{FF2B5EF4-FFF2-40B4-BE49-F238E27FC236}">
                <a16:creationId xmlns:a16="http://schemas.microsoft.com/office/drawing/2014/main" xmlns="" id="{E39D7E81-7A3A-5CE1-A5F0-9B0D176E64C0}"/>
              </a:ext>
            </a:extLst>
          </p:cNvPr>
          <p:cNvSpPr txBox="1"/>
          <p:nvPr/>
        </p:nvSpPr>
        <p:spPr>
          <a:xfrm>
            <a:off x="3463880" y="1143042"/>
            <a:ext cx="1907038" cy="738664"/>
          </a:xfrm>
          <a:prstGeom prst="rect">
            <a:avLst/>
          </a:prstGeom>
          <a:noFill/>
        </p:spPr>
        <p:txBody>
          <a:bodyPr wrap="square" rtlCol="0">
            <a:spAutoFit/>
          </a:bodyPr>
          <a:lstStyle/>
          <a:p>
            <a:pPr lvl="0">
              <a:spcBef>
                <a:spcPts val="1100"/>
              </a:spcBef>
              <a:spcAft>
                <a:spcPts val="1200"/>
              </a:spcAft>
            </a:pPr>
            <a:r>
              <a:rPr lang="ru-RU" sz="1400" dirty="0">
                <a:solidFill>
                  <a:schemeClr val="bg1">
                    <a:lumMod val="50000"/>
                  </a:schemeClr>
                </a:solidFill>
              </a:rPr>
              <a:t>1. 2. категории субъектов, персональные данные которых обрабатываются</a:t>
            </a:r>
          </a:p>
        </p:txBody>
      </p:sp>
      <p:sp>
        <p:nvSpPr>
          <p:cNvPr id="6" name="TextBox 5">
            <a:extLst>
              <a:ext uri="{FF2B5EF4-FFF2-40B4-BE49-F238E27FC236}">
                <a16:creationId xmlns:a16="http://schemas.microsoft.com/office/drawing/2014/main" xmlns="" id="{BB2C0712-1B49-C8DE-5C22-DC1817DBEFA7}"/>
              </a:ext>
            </a:extLst>
          </p:cNvPr>
          <p:cNvSpPr txBox="1"/>
          <p:nvPr/>
        </p:nvSpPr>
        <p:spPr>
          <a:xfrm>
            <a:off x="3463880" y="2078614"/>
            <a:ext cx="1907038" cy="523220"/>
          </a:xfrm>
          <a:prstGeom prst="rect">
            <a:avLst/>
          </a:prstGeom>
          <a:noFill/>
        </p:spPr>
        <p:txBody>
          <a:bodyPr wrap="square" rtlCol="0">
            <a:spAutoFit/>
          </a:bodyPr>
          <a:lstStyle/>
          <a:p>
            <a:pPr>
              <a:spcBef>
                <a:spcPts val="1100"/>
              </a:spcBef>
              <a:spcAft>
                <a:spcPts val="1200"/>
              </a:spcAft>
            </a:pPr>
            <a:r>
              <a:rPr lang="ru-RU" sz="1400" dirty="0">
                <a:solidFill>
                  <a:schemeClr val="bg1">
                    <a:lumMod val="50000"/>
                  </a:schemeClr>
                </a:solidFill>
              </a:rPr>
              <a:t>1. 3. сроки их обработки и хранения</a:t>
            </a:r>
          </a:p>
        </p:txBody>
      </p:sp>
      <p:sp>
        <p:nvSpPr>
          <p:cNvPr id="7" name="TextBox 6">
            <a:extLst>
              <a:ext uri="{FF2B5EF4-FFF2-40B4-BE49-F238E27FC236}">
                <a16:creationId xmlns:a16="http://schemas.microsoft.com/office/drawing/2014/main" xmlns="" id="{E073E4C4-57C3-6DC3-7F98-755B3F214E9D}"/>
              </a:ext>
            </a:extLst>
          </p:cNvPr>
          <p:cNvSpPr txBox="1"/>
          <p:nvPr/>
        </p:nvSpPr>
        <p:spPr>
          <a:xfrm>
            <a:off x="3463880" y="2937993"/>
            <a:ext cx="1907038" cy="1033616"/>
          </a:xfrm>
          <a:prstGeom prst="rect">
            <a:avLst/>
          </a:prstGeom>
          <a:noFill/>
        </p:spPr>
        <p:txBody>
          <a:bodyPr wrap="square" rtlCol="0">
            <a:spAutoFit/>
          </a:bodyPr>
          <a:lstStyle/>
          <a:p>
            <a:pPr>
              <a:spcBef>
                <a:spcPts val="1100"/>
              </a:spcBef>
              <a:spcAft>
                <a:spcPts val="1200"/>
              </a:spcAft>
            </a:pPr>
            <a:r>
              <a:rPr lang="ru-RU" sz="1400" dirty="0">
                <a:solidFill>
                  <a:schemeClr val="bg1">
                    <a:lumMod val="50000"/>
                  </a:schemeClr>
                </a:solidFill>
              </a:rPr>
              <a:t>1. 4. способы обработки и хранения</a:t>
            </a:r>
          </a:p>
          <a:p>
            <a:pPr lvl="0">
              <a:spcBef>
                <a:spcPts val="1100"/>
              </a:spcBef>
              <a:spcAft>
                <a:spcPts val="1200"/>
              </a:spcAft>
            </a:pPr>
            <a:endParaRPr lang="ru-RU" sz="1400" dirty="0">
              <a:solidFill>
                <a:schemeClr val="bg1">
                  <a:lumMod val="50000"/>
                </a:schemeClr>
              </a:solidFill>
            </a:endParaRPr>
          </a:p>
        </p:txBody>
      </p:sp>
      <p:sp>
        <p:nvSpPr>
          <p:cNvPr id="8" name="TextBox 7">
            <a:extLst>
              <a:ext uri="{FF2B5EF4-FFF2-40B4-BE49-F238E27FC236}">
                <a16:creationId xmlns:a16="http://schemas.microsoft.com/office/drawing/2014/main" xmlns="" id="{FDEBC68B-FDBD-6F1D-2BFF-90ED9668CC55}"/>
              </a:ext>
            </a:extLst>
          </p:cNvPr>
          <p:cNvSpPr txBox="1"/>
          <p:nvPr/>
        </p:nvSpPr>
        <p:spPr>
          <a:xfrm>
            <a:off x="3463880" y="3720834"/>
            <a:ext cx="1907038" cy="1384995"/>
          </a:xfrm>
          <a:prstGeom prst="rect">
            <a:avLst/>
          </a:prstGeom>
          <a:noFill/>
        </p:spPr>
        <p:txBody>
          <a:bodyPr wrap="square" rtlCol="0">
            <a:spAutoFit/>
          </a:bodyPr>
          <a:lstStyle/>
          <a:p>
            <a:pPr lvl="0">
              <a:spcBef>
                <a:spcPts val="1100"/>
              </a:spcBef>
              <a:spcAft>
                <a:spcPts val="1200"/>
              </a:spcAft>
            </a:pPr>
            <a:r>
              <a:rPr lang="ru-RU" sz="1400" dirty="0">
                <a:solidFill>
                  <a:schemeClr val="bg1">
                    <a:lumMod val="50000"/>
                  </a:schemeClr>
                </a:solidFill>
              </a:rPr>
              <a:t>1. 5. порядок уничтожения персональных данных при достижении целей их обработки или при наступлении иных законных оснований</a:t>
            </a:r>
          </a:p>
        </p:txBody>
      </p:sp>
      <p:sp>
        <p:nvSpPr>
          <p:cNvPr id="9" name="TextBox 8">
            <a:extLst>
              <a:ext uri="{FF2B5EF4-FFF2-40B4-BE49-F238E27FC236}">
                <a16:creationId xmlns:a16="http://schemas.microsoft.com/office/drawing/2014/main" xmlns="" id="{061617E2-9D22-5058-EFB8-9E5DDFE0106F}"/>
              </a:ext>
            </a:extLst>
          </p:cNvPr>
          <p:cNvSpPr txBox="1"/>
          <p:nvPr/>
        </p:nvSpPr>
        <p:spPr>
          <a:xfrm>
            <a:off x="5715588" y="45563"/>
            <a:ext cx="2822917" cy="954107"/>
          </a:xfrm>
          <a:prstGeom prst="rect">
            <a:avLst/>
          </a:prstGeom>
          <a:noFill/>
        </p:spPr>
        <p:txBody>
          <a:bodyPr wrap="square" rtlCol="0">
            <a:spAutoFit/>
          </a:bodyPr>
          <a:lstStyle/>
          <a:p>
            <a:pPr marL="342900" lvl="0" indent="-342900">
              <a:buFont typeface="Symbol" pitchFamily="2" charset="2"/>
              <a:buChar char="-"/>
            </a:pPr>
            <a:r>
              <a:rPr lang="ru-RU" sz="1400" dirty="0" smtClean="0">
                <a:solidFill>
                  <a:schemeClr val="bg1">
                    <a:lumMod val="50000"/>
                  </a:schemeClr>
                </a:solidFill>
              </a:rPr>
              <a:t>Имя, фамилия</a:t>
            </a:r>
            <a:endParaRPr lang="ru-RU" sz="1400" dirty="0">
              <a:solidFill>
                <a:schemeClr val="bg1">
                  <a:lumMod val="50000"/>
                </a:schemeClr>
              </a:solidFill>
            </a:endParaRPr>
          </a:p>
          <a:p>
            <a:pPr marL="342900" lvl="0" indent="-342900">
              <a:buFont typeface="Symbol" pitchFamily="2" charset="2"/>
              <a:buChar char="-"/>
            </a:pPr>
            <a:r>
              <a:rPr lang="ru-RU" sz="1400" dirty="0">
                <a:solidFill>
                  <a:schemeClr val="bg1">
                    <a:lumMod val="50000"/>
                  </a:schemeClr>
                </a:solidFill>
              </a:rPr>
              <a:t>Номер телефона</a:t>
            </a:r>
          </a:p>
          <a:p>
            <a:pPr marL="342900" lvl="0" indent="-342900">
              <a:buFont typeface="Symbol" pitchFamily="2" charset="2"/>
              <a:buChar char="-"/>
            </a:pPr>
            <a:r>
              <a:rPr lang="ru-RU" sz="1400" dirty="0">
                <a:solidFill>
                  <a:schemeClr val="bg1">
                    <a:lumMod val="50000"/>
                  </a:schemeClr>
                </a:solidFill>
              </a:rPr>
              <a:t>Адрес электронной почты</a:t>
            </a:r>
          </a:p>
          <a:p>
            <a:pPr marL="342900" lvl="0" indent="-342900">
              <a:buFont typeface="Symbol" pitchFamily="2" charset="2"/>
              <a:buChar char="-"/>
            </a:pPr>
            <a:r>
              <a:rPr lang="ru-RU" sz="1400" dirty="0">
                <a:solidFill>
                  <a:schemeClr val="bg1">
                    <a:lumMod val="50000"/>
                  </a:schemeClr>
                </a:solidFill>
              </a:rPr>
              <a:t>Адрес доставки </a:t>
            </a:r>
          </a:p>
        </p:txBody>
      </p:sp>
      <p:sp>
        <p:nvSpPr>
          <p:cNvPr id="10" name="TextBox 9">
            <a:extLst>
              <a:ext uri="{FF2B5EF4-FFF2-40B4-BE49-F238E27FC236}">
                <a16:creationId xmlns:a16="http://schemas.microsoft.com/office/drawing/2014/main" xmlns="" id="{B837D451-9F22-CB45-15D8-96EC4F5832B0}"/>
              </a:ext>
            </a:extLst>
          </p:cNvPr>
          <p:cNvSpPr txBox="1"/>
          <p:nvPr/>
        </p:nvSpPr>
        <p:spPr>
          <a:xfrm>
            <a:off x="5715587" y="1224152"/>
            <a:ext cx="2822917" cy="523220"/>
          </a:xfrm>
          <a:prstGeom prst="rect">
            <a:avLst/>
          </a:prstGeom>
          <a:noFill/>
        </p:spPr>
        <p:txBody>
          <a:bodyPr wrap="square" rtlCol="0">
            <a:spAutoFit/>
          </a:bodyPr>
          <a:lstStyle/>
          <a:p>
            <a:pPr marL="342900" lvl="0" indent="-342900">
              <a:buFont typeface="Symbol" pitchFamily="2" charset="2"/>
              <a:buChar char="-"/>
            </a:pPr>
            <a:r>
              <a:rPr lang="ru-RU" sz="1400" dirty="0">
                <a:solidFill>
                  <a:schemeClr val="bg1">
                    <a:lumMod val="50000"/>
                  </a:schemeClr>
                </a:solidFill>
              </a:rPr>
              <a:t>Посетители </a:t>
            </a:r>
            <a:r>
              <a:rPr lang="ru-RU" sz="1400" dirty="0" smtClean="0">
                <a:solidFill>
                  <a:schemeClr val="bg1">
                    <a:lumMod val="50000"/>
                  </a:schemeClr>
                </a:solidFill>
              </a:rPr>
              <a:t>сайта</a:t>
            </a:r>
          </a:p>
          <a:p>
            <a:pPr marL="342900" lvl="0" indent="-342900">
              <a:buFont typeface="Symbol" pitchFamily="2" charset="2"/>
              <a:buChar char="-"/>
            </a:pPr>
            <a:r>
              <a:rPr lang="ru-RU" sz="1400" dirty="0" smtClean="0">
                <a:solidFill>
                  <a:schemeClr val="bg1">
                    <a:lumMod val="50000"/>
                  </a:schemeClr>
                </a:solidFill>
              </a:rPr>
              <a:t>Клиенты</a:t>
            </a:r>
            <a:endParaRPr lang="ru-RU" sz="1400" dirty="0">
              <a:solidFill>
                <a:schemeClr val="bg1">
                  <a:lumMod val="50000"/>
                </a:schemeClr>
              </a:solidFill>
            </a:endParaRPr>
          </a:p>
        </p:txBody>
      </p:sp>
      <p:sp>
        <p:nvSpPr>
          <p:cNvPr id="11" name="TextBox 10">
            <a:extLst>
              <a:ext uri="{FF2B5EF4-FFF2-40B4-BE49-F238E27FC236}">
                <a16:creationId xmlns:a16="http://schemas.microsoft.com/office/drawing/2014/main" xmlns="" id="{0FADD0D7-76DE-291C-EC05-AC2BFFBEB811}"/>
              </a:ext>
            </a:extLst>
          </p:cNvPr>
          <p:cNvSpPr txBox="1"/>
          <p:nvPr/>
        </p:nvSpPr>
        <p:spPr>
          <a:xfrm>
            <a:off x="5715587" y="2105296"/>
            <a:ext cx="5411591" cy="738664"/>
          </a:xfrm>
          <a:prstGeom prst="rect">
            <a:avLst/>
          </a:prstGeom>
          <a:noFill/>
        </p:spPr>
        <p:txBody>
          <a:bodyPr wrap="square" rtlCol="0">
            <a:spAutoFit/>
          </a:bodyPr>
          <a:lstStyle/>
          <a:p>
            <a:pPr marL="342900" lvl="0" indent="-342900">
              <a:buFont typeface="Symbol" pitchFamily="2" charset="2"/>
              <a:buChar char="-"/>
            </a:pPr>
            <a:r>
              <a:rPr lang="ru-RU" sz="1400" dirty="0">
                <a:solidFill>
                  <a:schemeClr val="bg1">
                    <a:lumMod val="50000"/>
                  </a:schemeClr>
                </a:solidFill>
              </a:rPr>
              <a:t>В течение 3 (трех)  лет с момента оформления онлайн-заказа либо </a:t>
            </a:r>
            <a:r>
              <a:rPr lang="ru-RU" sz="1400" dirty="0" smtClean="0">
                <a:solidFill>
                  <a:schemeClr val="bg1">
                    <a:lumMod val="50000"/>
                  </a:schemeClr>
                </a:solidFill>
              </a:rPr>
              <a:t>до истечения указанного срока в случае </a:t>
            </a:r>
            <a:r>
              <a:rPr lang="ru-RU" sz="1400" dirty="0">
                <a:solidFill>
                  <a:schemeClr val="bg1">
                    <a:lumMod val="50000"/>
                  </a:schemeClr>
                </a:solidFill>
              </a:rPr>
              <a:t>отзыва субъектом персональных данных согласия на обработку его персональных </a:t>
            </a:r>
            <a:r>
              <a:rPr lang="ru-RU" sz="1400" dirty="0" smtClean="0">
                <a:solidFill>
                  <a:schemeClr val="bg1">
                    <a:lumMod val="50000"/>
                  </a:schemeClr>
                </a:solidFill>
              </a:rPr>
              <a:t>данных.</a:t>
            </a:r>
            <a:endParaRPr lang="ru-RU" sz="1400" dirty="0">
              <a:solidFill>
                <a:schemeClr val="bg1">
                  <a:lumMod val="50000"/>
                </a:schemeClr>
              </a:solidFill>
            </a:endParaRPr>
          </a:p>
        </p:txBody>
      </p:sp>
      <p:sp>
        <p:nvSpPr>
          <p:cNvPr id="12" name="TextBox 11">
            <a:extLst>
              <a:ext uri="{FF2B5EF4-FFF2-40B4-BE49-F238E27FC236}">
                <a16:creationId xmlns:a16="http://schemas.microsoft.com/office/drawing/2014/main" xmlns="" id="{BA5EDDE5-044C-50EE-7D82-41999E579058}"/>
              </a:ext>
            </a:extLst>
          </p:cNvPr>
          <p:cNvSpPr txBox="1"/>
          <p:nvPr/>
        </p:nvSpPr>
        <p:spPr>
          <a:xfrm>
            <a:off x="858458" y="5594394"/>
            <a:ext cx="2352808" cy="923330"/>
          </a:xfrm>
          <a:prstGeom prst="rect">
            <a:avLst/>
          </a:prstGeom>
          <a:noFill/>
        </p:spPr>
        <p:txBody>
          <a:bodyPr wrap="square" rtlCol="0">
            <a:spAutoFit/>
          </a:bodyPr>
          <a:lstStyle/>
          <a:p>
            <a:pPr marL="36000"/>
            <a:r>
              <a:rPr lang="ru-RU" dirty="0"/>
              <a:t>2. ЦЕЛЬ: рассылка рекламных сообщений и предложений </a:t>
            </a:r>
          </a:p>
        </p:txBody>
      </p:sp>
      <p:sp>
        <p:nvSpPr>
          <p:cNvPr id="13" name="TextBox 12">
            <a:extLst>
              <a:ext uri="{FF2B5EF4-FFF2-40B4-BE49-F238E27FC236}">
                <a16:creationId xmlns:a16="http://schemas.microsoft.com/office/drawing/2014/main" xmlns="" id="{DC736B28-0AC8-2B3A-A295-D499A33422D6}"/>
              </a:ext>
            </a:extLst>
          </p:cNvPr>
          <p:cNvSpPr txBox="1"/>
          <p:nvPr/>
        </p:nvSpPr>
        <p:spPr>
          <a:xfrm>
            <a:off x="5715587" y="3022368"/>
            <a:ext cx="5720350" cy="307777"/>
          </a:xfrm>
          <a:prstGeom prst="rect">
            <a:avLst/>
          </a:prstGeom>
          <a:noFill/>
        </p:spPr>
        <p:txBody>
          <a:bodyPr wrap="square" rtlCol="0">
            <a:spAutoFit/>
          </a:bodyPr>
          <a:lstStyle/>
          <a:p>
            <a:pPr marL="342900" lvl="0" indent="-342900">
              <a:buFont typeface="Symbol" pitchFamily="2" charset="2"/>
              <a:buChar char="-"/>
            </a:pPr>
            <a:r>
              <a:rPr lang="ru-RU" sz="1400" dirty="0">
                <a:solidFill>
                  <a:schemeClr val="bg1">
                    <a:lumMod val="50000"/>
                  </a:schemeClr>
                </a:solidFill>
              </a:rPr>
              <a:t>Автоматизированная</a:t>
            </a:r>
          </a:p>
        </p:txBody>
      </p:sp>
      <p:sp>
        <p:nvSpPr>
          <p:cNvPr id="14" name="TextBox 13">
            <a:extLst>
              <a:ext uri="{FF2B5EF4-FFF2-40B4-BE49-F238E27FC236}">
                <a16:creationId xmlns:a16="http://schemas.microsoft.com/office/drawing/2014/main" xmlns="" id="{C6B9E9CD-73E8-0A6D-14E6-3383F85D1132}"/>
              </a:ext>
            </a:extLst>
          </p:cNvPr>
          <p:cNvSpPr txBox="1"/>
          <p:nvPr/>
        </p:nvSpPr>
        <p:spPr>
          <a:xfrm>
            <a:off x="3463880" y="5521764"/>
            <a:ext cx="1907038" cy="738664"/>
          </a:xfrm>
          <a:prstGeom prst="rect">
            <a:avLst/>
          </a:prstGeom>
          <a:noFill/>
        </p:spPr>
        <p:txBody>
          <a:bodyPr wrap="square" rtlCol="0">
            <a:spAutoFit/>
          </a:bodyPr>
          <a:lstStyle/>
          <a:p>
            <a:pPr lvl="0">
              <a:spcBef>
                <a:spcPts val="1100"/>
              </a:spcBef>
              <a:spcAft>
                <a:spcPts val="1200"/>
              </a:spcAft>
            </a:pPr>
            <a:r>
              <a:rPr lang="ru-RU" sz="1400" dirty="0">
                <a:solidFill>
                  <a:schemeClr val="bg1">
                    <a:lumMod val="50000"/>
                  </a:schemeClr>
                </a:solidFill>
              </a:rPr>
              <a:t>1. 1. категории и перечень обрабатываемых персональных данных </a:t>
            </a:r>
          </a:p>
        </p:txBody>
      </p:sp>
      <p:sp>
        <p:nvSpPr>
          <p:cNvPr id="15" name="TextBox 14">
            <a:extLst>
              <a:ext uri="{FF2B5EF4-FFF2-40B4-BE49-F238E27FC236}">
                <a16:creationId xmlns:a16="http://schemas.microsoft.com/office/drawing/2014/main" xmlns="" id="{8E8F7DFB-F4BB-84C1-1BD9-41EC566B9A86}"/>
              </a:ext>
            </a:extLst>
          </p:cNvPr>
          <p:cNvSpPr txBox="1"/>
          <p:nvPr/>
        </p:nvSpPr>
        <p:spPr>
          <a:xfrm>
            <a:off x="5715590" y="5521764"/>
            <a:ext cx="2822917" cy="738664"/>
          </a:xfrm>
          <a:prstGeom prst="rect">
            <a:avLst/>
          </a:prstGeom>
          <a:noFill/>
        </p:spPr>
        <p:txBody>
          <a:bodyPr wrap="square" rtlCol="0">
            <a:spAutoFit/>
          </a:bodyPr>
          <a:lstStyle/>
          <a:p>
            <a:pPr marL="342900" lvl="0" indent="-342900">
              <a:buFont typeface="Symbol" pitchFamily="2" charset="2"/>
              <a:buChar char="-"/>
            </a:pPr>
            <a:r>
              <a:rPr lang="ru-RU" sz="1400" dirty="0">
                <a:solidFill>
                  <a:schemeClr val="bg1">
                    <a:lumMod val="50000"/>
                  </a:schemeClr>
                </a:solidFill>
              </a:rPr>
              <a:t>Имя</a:t>
            </a:r>
          </a:p>
          <a:p>
            <a:pPr marL="342900" lvl="0" indent="-342900">
              <a:buFont typeface="Symbol" pitchFamily="2" charset="2"/>
              <a:buChar char="-"/>
            </a:pPr>
            <a:r>
              <a:rPr lang="ru-RU" sz="1400" dirty="0">
                <a:solidFill>
                  <a:schemeClr val="bg1">
                    <a:lumMod val="50000"/>
                  </a:schemeClr>
                </a:solidFill>
              </a:rPr>
              <a:t>Дата рождения</a:t>
            </a:r>
          </a:p>
          <a:p>
            <a:pPr marL="342900" lvl="0" indent="-342900">
              <a:buFont typeface="Symbol" pitchFamily="2" charset="2"/>
              <a:buChar char="-"/>
            </a:pPr>
            <a:r>
              <a:rPr lang="ru-RU" sz="1400" dirty="0">
                <a:solidFill>
                  <a:schemeClr val="bg1">
                    <a:lumMod val="50000"/>
                  </a:schemeClr>
                </a:solidFill>
              </a:rPr>
              <a:t>Адрес электронной почты</a:t>
            </a:r>
          </a:p>
        </p:txBody>
      </p:sp>
      <p:sp>
        <p:nvSpPr>
          <p:cNvPr id="16" name="TextBox 15">
            <a:extLst>
              <a:ext uri="{FF2B5EF4-FFF2-40B4-BE49-F238E27FC236}">
                <a16:creationId xmlns:a16="http://schemas.microsoft.com/office/drawing/2014/main" xmlns="" id="{25892505-4527-8D81-0946-C855D2F8EA6A}"/>
              </a:ext>
            </a:extLst>
          </p:cNvPr>
          <p:cNvSpPr txBox="1"/>
          <p:nvPr/>
        </p:nvSpPr>
        <p:spPr>
          <a:xfrm>
            <a:off x="3507564" y="6505796"/>
            <a:ext cx="1907038" cy="307777"/>
          </a:xfrm>
          <a:prstGeom prst="rect">
            <a:avLst/>
          </a:prstGeom>
          <a:noFill/>
        </p:spPr>
        <p:txBody>
          <a:bodyPr wrap="square" rtlCol="0">
            <a:spAutoFit/>
          </a:bodyPr>
          <a:lstStyle/>
          <a:p>
            <a:pPr lvl="0">
              <a:spcBef>
                <a:spcPts val="1100"/>
              </a:spcBef>
              <a:spcAft>
                <a:spcPts val="1200"/>
              </a:spcAft>
            </a:pPr>
            <a:r>
              <a:rPr lang="ru-RU" sz="1400" dirty="0">
                <a:solidFill>
                  <a:schemeClr val="bg1">
                    <a:lumMod val="50000"/>
                  </a:schemeClr>
                </a:solidFill>
              </a:rPr>
              <a:t>…</a:t>
            </a:r>
          </a:p>
        </p:txBody>
      </p:sp>
      <p:sp>
        <p:nvSpPr>
          <p:cNvPr id="17" name="TextBox 16">
            <a:extLst>
              <a:ext uri="{FF2B5EF4-FFF2-40B4-BE49-F238E27FC236}">
                <a16:creationId xmlns:a16="http://schemas.microsoft.com/office/drawing/2014/main" xmlns="" id="{3E349DCD-6ADB-6431-0CAC-A866554922D3}"/>
              </a:ext>
            </a:extLst>
          </p:cNvPr>
          <p:cNvSpPr txBox="1"/>
          <p:nvPr/>
        </p:nvSpPr>
        <p:spPr>
          <a:xfrm>
            <a:off x="5739338" y="6503943"/>
            <a:ext cx="1907038" cy="307777"/>
          </a:xfrm>
          <a:prstGeom prst="rect">
            <a:avLst/>
          </a:prstGeom>
          <a:noFill/>
        </p:spPr>
        <p:txBody>
          <a:bodyPr wrap="square" rtlCol="0">
            <a:spAutoFit/>
          </a:bodyPr>
          <a:lstStyle/>
          <a:p>
            <a:pPr lvl="0">
              <a:spcBef>
                <a:spcPts val="1100"/>
              </a:spcBef>
              <a:spcAft>
                <a:spcPts val="1200"/>
              </a:spcAft>
            </a:pPr>
            <a:r>
              <a:rPr lang="ru-RU" sz="1400" dirty="0">
                <a:solidFill>
                  <a:schemeClr val="bg1">
                    <a:lumMod val="50000"/>
                  </a:schemeClr>
                </a:solidFill>
              </a:rPr>
              <a:t>…</a:t>
            </a:r>
          </a:p>
        </p:txBody>
      </p:sp>
      <p:sp>
        <p:nvSpPr>
          <p:cNvPr id="18" name="TextBox 17">
            <a:extLst>
              <a:ext uri="{FF2B5EF4-FFF2-40B4-BE49-F238E27FC236}">
                <a16:creationId xmlns:a16="http://schemas.microsoft.com/office/drawing/2014/main" xmlns="" id="{C98662E9-1A26-E1E1-ACBA-EB4A01D543BA}"/>
              </a:ext>
            </a:extLst>
          </p:cNvPr>
          <p:cNvSpPr txBox="1"/>
          <p:nvPr/>
        </p:nvSpPr>
        <p:spPr>
          <a:xfrm>
            <a:off x="5975647" y="3730090"/>
            <a:ext cx="5385132" cy="1600438"/>
          </a:xfrm>
          <a:prstGeom prst="rect">
            <a:avLst/>
          </a:prstGeom>
          <a:noFill/>
        </p:spPr>
        <p:txBody>
          <a:bodyPr wrap="square" rtlCol="0">
            <a:spAutoFit/>
          </a:bodyPr>
          <a:lstStyle/>
          <a:p>
            <a:r>
              <a:rPr lang="ru-RU" sz="1400" dirty="0">
                <a:solidFill>
                  <a:schemeClr val="bg1">
                    <a:lumMod val="50000"/>
                  </a:schemeClr>
                </a:solidFill>
              </a:rPr>
              <a:t>Уничтожение персональных данных субъекта осуществляется </a:t>
            </a:r>
            <a:r>
              <a:rPr lang="ru-RU" sz="1400" dirty="0" smtClean="0">
                <a:solidFill>
                  <a:schemeClr val="bg1">
                    <a:lumMod val="50000"/>
                  </a:schemeClr>
                </a:solidFill>
              </a:rPr>
              <a:t>комиссией, </a:t>
            </a:r>
            <a:r>
              <a:rPr lang="ru-RU" sz="1400" dirty="0">
                <a:solidFill>
                  <a:schemeClr val="bg1">
                    <a:lumMod val="50000"/>
                  </a:schemeClr>
                </a:solidFill>
              </a:rPr>
              <a:t>созданной </a:t>
            </a:r>
            <a:r>
              <a:rPr lang="ru-RU" sz="1400" dirty="0" smtClean="0">
                <a:solidFill>
                  <a:schemeClr val="bg1">
                    <a:lumMod val="50000"/>
                  </a:schemeClr>
                </a:solidFill>
              </a:rPr>
              <a:t>на </a:t>
            </a:r>
            <a:r>
              <a:rPr lang="ru-RU" sz="1400" dirty="0">
                <a:solidFill>
                  <a:schemeClr val="bg1">
                    <a:lumMod val="50000"/>
                  </a:schemeClr>
                </a:solidFill>
              </a:rPr>
              <a:t>основании приказа ООО «Оператор». Документальной </a:t>
            </a:r>
            <a:r>
              <a:rPr lang="ru-RU" sz="1400" dirty="0" smtClean="0">
                <a:solidFill>
                  <a:schemeClr val="bg1">
                    <a:lumMod val="50000"/>
                  </a:schemeClr>
                </a:solidFill>
              </a:rPr>
              <a:t>фиксацией </a:t>
            </a:r>
            <a:r>
              <a:rPr lang="ru-RU" sz="1400" dirty="0">
                <a:solidFill>
                  <a:schemeClr val="bg1">
                    <a:lumMod val="50000"/>
                  </a:schemeClr>
                </a:solidFill>
              </a:rPr>
              <a:t>уничтожения персональных данных субъекта является оформление соответствующего акта о прекращении обработки персональных данных. После утверждения акта персональные данные подлежат уничтожению встроенными средствами информационной системы администраторами информационных систем.</a:t>
            </a:r>
          </a:p>
          <a:p>
            <a:endParaRPr lang="ru-RU" sz="1400" dirty="0">
              <a:solidFill>
                <a:schemeClr val="bg1">
                  <a:lumMod val="50000"/>
                </a:schemeClr>
              </a:solidFill>
            </a:endParaRPr>
          </a:p>
        </p:txBody>
      </p:sp>
      <p:sp>
        <p:nvSpPr>
          <p:cNvPr id="19" name="Прямоугольник: скругленные углы 4">
            <a:extLst>
              <a:ext uri="{FF2B5EF4-FFF2-40B4-BE49-F238E27FC236}">
                <a16:creationId xmlns:a16="http://schemas.microsoft.com/office/drawing/2014/main" xmlns="" id="{7E27BA38-DDD0-37A4-705A-9DF879921950}"/>
              </a:ext>
            </a:extLst>
          </p:cNvPr>
          <p:cNvSpPr/>
          <p:nvPr/>
        </p:nvSpPr>
        <p:spPr>
          <a:xfrm>
            <a:off x="3424008" y="88490"/>
            <a:ext cx="1994413" cy="868254"/>
          </a:xfrm>
          <a:prstGeom prst="roundRect">
            <a:avLst>
              <a:gd name="adj" fmla="val 4906"/>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скругленные углы 4">
            <a:extLst>
              <a:ext uri="{FF2B5EF4-FFF2-40B4-BE49-F238E27FC236}">
                <a16:creationId xmlns:a16="http://schemas.microsoft.com/office/drawing/2014/main" xmlns="" id="{DE552CEF-4FF9-6A2F-14A0-9997CC7106BC}"/>
              </a:ext>
            </a:extLst>
          </p:cNvPr>
          <p:cNvSpPr/>
          <p:nvPr/>
        </p:nvSpPr>
        <p:spPr>
          <a:xfrm>
            <a:off x="3420190" y="2867954"/>
            <a:ext cx="1994413" cy="703424"/>
          </a:xfrm>
          <a:prstGeom prst="roundRect">
            <a:avLst>
              <a:gd name="adj" fmla="val 4906"/>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скругленные углы 4">
            <a:extLst>
              <a:ext uri="{FF2B5EF4-FFF2-40B4-BE49-F238E27FC236}">
                <a16:creationId xmlns:a16="http://schemas.microsoft.com/office/drawing/2014/main" xmlns="" id="{D3984DB4-B3A5-E912-3E5A-EA15DC836B7E}"/>
              </a:ext>
            </a:extLst>
          </p:cNvPr>
          <p:cNvSpPr/>
          <p:nvPr/>
        </p:nvSpPr>
        <p:spPr>
          <a:xfrm>
            <a:off x="3420189" y="1052655"/>
            <a:ext cx="1994413" cy="868254"/>
          </a:xfrm>
          <a:prstGeom prst="roundRect">
            <a:avLst>
              <a:gd name="adj" fmla="val 4906"/>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скругленные углы 4">
            <a:extLst>
              <a:ext uri="{FF2B5EF4-FFF2-40B4-BE49-F238E27FC236}">
                <a16:creationId xmlns:a16="http://schemas.microsoft.com/office/drawing/2014/main" xmlns="" id="{20DE3360-2344-A5B3-5AC9-C0D56807B982}"/>
              </a:ext>
            </a:extLst>
          </p:cNvPr>
          <p:cNvSpPr/>
          <p:nvPr/>
        </p:nvSpPr>
        <p:spPr>
          <a:xfrm>
            <a:off x="3420191" y="2068005"/>
            <a:ext cx="1994413" cy="758217"/>
          </a:xfrm>
          <a:prstGeom prst="roundRect">
            <a:avLst>
              <a:gd name="adj" fmla="val 4906"/>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Прямоугольник: скругленные углы 4">
            <a:extLst>
              <a:ext uri="{FF2B5EF4-FFF2-40B4-BE49-F238E27FC236}">
                <a16:creationId xmlns:a16="http://schemas.microsoft.com/office/drawing/2014/main" xmlns="" id="{178CC52D-ADD7-EEF1-C017-F287DA7A8F6C}"/>
              </a:ext>
            </a:extLst>
          </p:cNvPr>
          <p:cNvSpPr/>
          <p:nvPr/>
        </p:nvSpPr>
        <p:spPr>
          <a:xfrm>
            <a:off x="3420189" y="3638854"/>
            <a:ext cx="1994413" cy="1646881"/>
          </a:xfrm>
          <a:prstGeom prst="roundRect">
            <a:avLst>
              <a:gd name="adj" fmla="val 4906"/>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рямоугольник: скругленные углы 4">
            <a:extLst>
              <a:ext uri="{FF2B5EF4-FFF2-40B4-BE49-F238E27FC236}">
                <a16:creationId xmlns:a16="http://schemas.microsoft.com/office/drawing/2014/main" xmlns="" id="{05ECFA8C-1E31-F5DB-1101-CCDB63292727}"/>
              </a:ext>
            </a:extLst>
          </p:cNvPr>
          <p:cNvSpPr/>
          <p:nvPr/>
        </p:nvSpPr>
        <p:spPr>
          <a:xfrm>
            <a:off x="5610692" y="88490"/>
            <a:ext cx="5720350" cy="868254"/>
          </a:xfrm>
          <a:prstGeom prst="roundRect">
            <a:avLst>
              <a:gd name="adj" fmla="val 4906"/>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Прямоугольник: скругленные углы 4">
            <a:extLst>
              <a:ext uri="{FF2B5EF4-FFF2-40B4-BE49-F238E27FC236}">
                <a16:creationId xmlns:a16="http://schemas.microsoft.com/office/drawing/2014/main" xmlns="" id="{A95F9632-CDB1-13A2-D5D4-B631F1001D8D}"/>
              </a:ext>
            </a:extLst>
          </p:cNvPr>
          <p:cNvSpPr/>
          <p:nvPr/>
        </p:nvSpPr>
        <p:spPr>
          <a:xfrm>
            <a:off x="5606874" y="2867954"/>
            <a:ext cx="5720350" cy="703424"/>
          </a:xfrm>
          <a:prstGeom prst="roundRect">
            <a:avLst>
              <a:gd name="adj" fmla="val 4906"/>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Прямоугольник: скругленные углы 4">
            <a:extLst>
              <a:ext uri="{FF2B5EF4-FFF2-40B4-BE49-F238E27FC236}">
                <a16:creationId xmlns:a16="http://schemas.microsoft.com/office/drawing/2014/main" xmlns="" id="{A5D92FA4-A44F-FD6F-C5A0-0546B688F785}"/>
              </a:ext>
            </a:extLst>
          </p:cNvPr>
          <p:cNvSpPr/>
          <p:nvPr/>
        </p:nvSpPr>
        <p:spPr>
          <a:xfrm>
            <a:off x="5606873" y="1052655"/>
            <a:ext cx="5720350" cy="868254"/>
          </a:xfrm>
          <a:prstGeom prst="roundRect">
            <a:avLst>
              <a:gd name="adj" fmla="val 4906"/>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Прямоугольник: скругленные углы 4">
            <a:extLst>
              <a:ext uri="{FF2B5EF4-FFF2-40B4-BE49-F238E27FC236}">
                <a16:creationId xmlns:a16="http://schemas.microsoft.com/office/drawing/2014/main" xmlns="" id="{16233C43-C751-BF90-94FB-FB0BB6F1AC6F}"/>
              </a:ext>
            </a:extLst>
          </p:cNvPr>
          <p:cNvSpPr/>
          <p:nvPr/>
        </p:nvSpPr>
        <p:spPr>
          <a:xfrm>
            <a:off x="5606875" y="2068005"/>
            <a:ext cx="5720350" cy="758217"/>
          </a:xfrm>
          <a:prstGeom prst="roundRect">
            <a:avLst>
              <a:gd name="adj" fmla="val 4906"/>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Прямоугольник: скругленные углы 4">
            <a:extLst>
              <a:ext uri="{FF2B5EF4-FFF2-40B4-BE49-F238E27FC236}">
                <a16:creationId xmlns:a16="http://schemas.microsoft.com/office/drawing/2014/main" xmlns="" id="{E9E23B23-050E-75E3-7C89-636C2CB2732F}"/>
              </a:ext>
            </a:extLst>
          </p:cNvPr>
          <p:cNvSpPr/>
          <p:nvPr/>
        </p:nvSpPr>
        <p:spPr>
          <a:xfrm>
            <a:off x="5606873" y="3638854"/>
            <a:ext cx="5720350" cy="1646881"/>
          </a:xfrm>
          <a:prstGeom prst="roundRect">
            <a:avLst>
              <a:gd name="adj" fmla="val 4906"/>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Прямоугольник: скругленные углы 4">
            <a:extLst>
              <a:ext uri="{FF2B5EF4-FFF2-40B4-BE49-F238E27FC236}">
                <a16:creationId xmlns:a16="http://schemas.microsoft.com/office/drawing/2014/main" xmlns="" id="{67D37FAA-017B-9608-D154-A19B1C67D5B2}"/>
              </a:ext>
            </a:extLst>
          </p:cNvPr>
          <p:cNvSpPr/>
          <p:nvPr/>
        </p:nvSpPr>
        <p:spPr>
          <a:xfrm>
            <a:off x="3420189" y="5544010"/>
            <a:ext cx="1994413" cy="868254"/>
          </a:xfrm>
          <a:prstGeom prst="roundRect">
            <a:avLst>
              <a:gd name="adj" fmla="val 4906"/>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Прямоугольник: скругленные углы 4">
            <a:extLst>
              <a:ext uri="{FF2B5EF4-FFF2-40B4-BE49-F238E27FC236}">
                <a16:creationId xmlns:a16="http://schemas.microsoft.com/office/drawing/2014/main" xmlns="" id="{56C134E5-E073-A6E4-2A7D-777AF584BE89}"/>
              </a:ext>
            </a:extLst>
          </p:cNvPr>
          <p:cNvSpPr/>
          <p:nvPr/>
        </p:nvSpPr>
        <p:spPr>
          <a:xfrm>
            <a:off x="5606873" y="5544010"/>
            <a:ext cx="5720350" cy="868254"/>
          </a:xfrm>
          <a:prstGeom prst="roundRect">
            <a:avLst>
              <a:gd name="adj" fmla="val 4906"/>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Прямоугольник: скругленные углы 4">
            <a:extLst>
              <a:ext uri="{FF2B5EF4-FFF2-40B4-BE49-F238E27FC236}">
                <a16:creationId xmlns:a16="http://schemas.microsoft.com/office/drawing/2014/main" xmlns="" id="{5E966E91-25FE-ACB0-F803-99AE32F39034}"/>
              </a:ext>
            </a:extLst>
          </p:cNvPr>
          <p:cNvSpPr/>
          <p:nvPr/>
        </p:nvSpPr>
        <p:spPr>
          <a:xfrm>
            <a:off x="3420189" y="6505796"/>
            <a:ext cx="1994413" cy="868254"/>
          </a:xfrm>
          <a:prstGeom prst="roundRect">
            <a:avLst>
              <a:gd name="adj" fmla="val 4906"/>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Прямоугольник: скругленные углы 4">
            <a:extLst>
              <a:ext uri="{FF2B5EF4-FFF2-40B4-BE49-F238E27FC236}">
                <a16:creationId xmlns:a16="http://schemas.microsoft.com/office/drawing/2014/main" xmlns="" id="{6D30335D-10BC-C4CE-9B12-F4BFC663478D}"/>
              </a:ext>
            </a:extLst>
          </p:cNvPr>
          <p:cNvSpPr/>
          <p:nvPr/>
        </p:nvSpPr>
        <p:spPr>
          <a:xfrm>
            <a:off x="5606873" y="6505796"/>
            <a:ext cx="5720350" cy="868254"/>
          </a:xfrm>
          <a:prstGeom prst="roundRect">
            <a:avLst>
              <a:gd name="adj" fmla="val 4906"/>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Номер слайда 3">
            <a:extLst>
              <a:ext uri="{FF2B5EF4-FFF2-40B4-BE49-F238E27FC236}">
                <a16:creationId xmlns:a16="http://schemas.microsoft.com/office/drawing/2014/main" xmlns="" id="{B27849C4-69B6-9D0C-4FDD-E26FB2116D2F}"/>
              </a:ext>
            </a:extLst>
          </p:cNvPr>
          <p:cNvSpPr txBox="1">
            <a:spLocks/>
          </p:cNvSpPr>
          <p:nvPr/>
        </p:nvSpPr>
        <p:spPr>
          <a:xfrm>
            <a:off x="8863293" y="6464303"/>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ru-RU" sz="1200" dirty="0">
                <a:solidFill>
                  <a:schemeClr val="bg1">
                    <a:lumMod val="50000"/>
                  </a:schemeClr>
                </a:solidFill>
              </a:rPr>
              <a:t>5</a:t>
            </a:r>
          </a:p>
        </p:txBody>
      </p:sp>
    </p:spTree>
    <p:extLst>
      <p:ext uri="{BB962C8B-B14F-4D97-AF65-F5344CB8AC3E}">
        <p14:creationId xmlns:p14="http://schemas.microsoft.com/office/powerpoint/2010/main" val="37626982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0DC0412-F936-84B6-15C4-E5F319CC3085}"/>
              </a:ext>
            </a:extLst>
          </p:cNvPr>
          <p:cNvSpPr txBox="1">
            <a:spLocks/>
          </p:cNvSpPr>
          <p:nvPr/>
        </p:nvSpPr>
        <p:spPr>
          <a:xfrm>
            <a:off x="755756" y="427374"/>
            <a:ext cx="9581263" cy="692739"/>
          </a:xfrm>
          <a:prstGeom prst="rect">
            <a:avLst/>
          </a:prstGeom>
        </p:spPr>
        <p:txBody>
          <a:bodyPr vert="horz" lIns="91440" tIns="45720" rIns="91440" bIns="45720" rtlCol="0" anchor="ctr">
            <a:normAutofit fontScale="92500" lnSpcReduction="10000"/>
          </a:bodyPr>
          <a:lstStyle>
            <a:lvl1pPr algn="l" defTabSz="914418" rtl="0" eaLnBrk="1" latinLnBrk="0" hangingPunct="1">
              <a:lnSpc>
                <a:spcPct val="90000"/>
              </a:lnSpc>
              <a:spcBef>
                <a:spcPct val="0"/>
              </a:spcBef>
              <a:buNone/>
              <a:defRPr sz="2400" kern="1200">
                <a:solidFill>
                  <a:schemeClr val="accent1"/>
                </a:solidFill>
                <a:latin typeface="+mj-lt"/>
                <a:ea typeface="+mj-ea"/>
                <a:cs typeface="+mj-cs"/>
              </a:defRPr>
            </a:lvl1pPr>
          </a:lstStyle>
          <a:p>
            <a:r>
              <a:rPr lang="ru-RU" dirty="0" smtClean="0"/>
              <a:t>Рекомендации по содержанию документа</a:t>
            </a:r>
            <a:r>
              <a:rPr lang="ru-RU" dirty="0"/>
              <a:t>, определяющего политику оператора в отношении обработки персональных данных </a:t>
            </a:r>
          </a:p>
        </p:txBody>
      </p:sp>
      <p:sp>
        <p:nvSpPr>
          <p:cNvPr id="3" name="TextBox 2">
            <a:extLst>
              <a:ext uri="{FF2B5EF4-FFF2-40B4-BE49-F238E27FC236}">
                <a16:creationId xmlns:a16="http://schemas.microsoft.com/office/drawing/2014/main" xmlns="" id="{CE158149-AC9C-E651-B4AD-B7D6C9170630}"/>
              </a:ext>
            </a:extLst>
          </p:cNvPr>
          <p:cNvSpPr txBox="1"/>
          <p:nvPr/>
        </p:nvSpPr>
        <p:spPr>
          <a:xfrm>
            <a:off x="1261327" y="1354052"/>
            <a:ext cx="9937976" cy="5176802"/>
          </a:xfrm>
          <a:prstGeom prst="rect">
            <a:avLst/>
          </a:prstGeom>
          <a:noFill/>
        </p:spPr>
        <p:txBody>
          <a:bodyPr wrap="square" rtlCol="0">
            <a:spAutoFit/>
          </a:bodyPr>
          <a:lstStyle/>
          <a:p>
            <a:r>
              <a:rPr lang="ru-RU" sz="1600" dirty="0" smtClean="0">
                <a:solidFill>
                  <a:schemeClr val="bg1">
                    <a:lumMod val="50000"/>
                  </a:schemeClr>
                </a:solidFill>
              </a:rPr>
              <a:t>ИНФОРМАЦИЯ ОБ ОПЕРАТОРЕ (НАИМЕНОВАНИЕ ИЛИ ФИО, ИНН), ЕГО КОНТАКТНАЯ ИНФОРМАЦИЯ </a:t>
            </a:r>
          </a:p>
          <a:p>
            <a:endParaRPr lang="ru-RU" sz="1600" dirty="0" smtClean="0">
              <a:solidFill>
                <a:schemeClr val="bg1">
                  <a:lumMod val="50000"/>
                </a:schemeClr>
              </a:solidFill>
            </a:endParaRPr>
          </a:p>
          <a:p>
            <a:r>
              <a:rPr lang="ru-RU" sz="1600" dirty="0" smtClean="0">
                <a:solidFill>
                  <a:schemeClr val="bg1">
                    <a:lumMod val="50000"/>
                  </a:schemeClr>
                </a:solidFill>
              </a:rPr>
              <a:t>ЦЕЛИ ОБРАБОТКИ ПЕРСОНАЛЬНЫХ ДАННЫХ, КАТЕГОРИИ И ПЕРЕЧЕНЬ ОБРАБАТЫВАЕМЫХ ПЕРСОНАЛЬНЫХ ДАННЫХ, КАТЕГОРИИ СУБЪЕКТОВ, ПЕРСОНАЛЬНЫЕ ДАННЫЕ КОТОРЫХ ОБРАБАТЫВАЮТСЯ, СПОСОБЫ, СРОКИ ИХ ОБРАБОТКИ И ХРАНЕНИЯ, ПОРЯДОК УНИЧТОЖЕНИЯ ПЕРСОНАЛЬНЫХ ДАННЫХ ПРИ ДОСТИЖЕНИИ ЦЕЛЕЙ ИХ ОБРАБОТКИ ИЛИ ПРИ НАСТУПЛЕНИИ ИНЫХ ЗАКОННЫХ ОСНОВАНИЙ</a:t>
            </a:r>
          </a:p>
          <a:p>
            <a:endParaRPr lang="ru-RU" sz="1600" dirty="0" smtClean="0">
              <a:solidFill>
                <a:schemeClr val="bg1">
                  <a:lumMod val="50000"/>
                </a:schemeClr>
              </a:solidFill>
            </a:endParaRPr>
          </a:p>
          <a:p>
            <a:r>
              <a:rPr lang="ru-RU" sz="1600" dirty="0" smtClean="0">
                <a:solidFill>
                  <a:schemeClr val="bg1">
                    <a:lumMod val="50000"/>
                  </a:schemeClr>
                </a:solidFill>
              </a:rPr>
              <a:t>ПРАВОВЫЕ ОСНОВАНИЯ ОБРАБОТКИ ПЕРСОНАЛЬНЫХ ДАННЫХ </a:t>
            </a:r>
          </a:p>
          <a:p>
            <a:endParaRPr lang="ru-RU" sz="1600" dirty="0" smtClean="0">
              <a:solidFill>
                <a:schemeClr val="bg1">
                  <a:lumMod val="50000"/>
                </a:schemeClr>
              </a:solidFill>
            </a:endParaRPr>
          </a:p>
          <a:p>
            <a:pPr algn="just">
              <a:lnSpc>
                <a:spcPct val="115000"/>
              </a:lnSpc>
            </a:pPr>
            <a:r>
              <a:rPr lang="ru-RU" sz="1600" dirty="0" smtClean="0">
                <a:solidFill>
                  <a:schemeClr val="bg1">
                    <a:lumMod val="50000"/>
                  </a:schemeClr>
                </a:solidFill>
              </a:rPr>
              <a:t>ПЕРЕЧЕНЬ МЕР, ПРИНИМАЕМЫХ ОПЕРАТОРОМ И НАПРАВЛЕННЫХ НА ОБЕСПЕЧЕНИЕ ВЫПОЛНЕНИЯ ОПЕРАТОРОМ ОБЯЗАННОСТЕЙ, ПРЕДУСМОТРЕННЫХ ФЕДЕРАЛЬНЫМ ЗАКОНОМ №152-ФЗ</a:t>
            </a:r>
          </a:p>
          <a:p>
            <a:pPr algn="just">
              <a:lnSpc>
                <a:spcPct val="115000"/>
              </a:lnSpc>
            </a:pPr>
            <a:endParaRPr lang="ru-RU" sz="1600" dirty="0" smtClean="0">
              <a:solidFill>
                <a:schemeClr val="bg1">
                  <a:lumMod val="50000"/>
                </a:schemeClr>
              </a:solidFill>
            </a:endParaRPr>
          </a:p>
          <a:p>
            <a:pPr algn="just">
              <a:lnSpc>
                <a:spcPct val="115000"/>
              </a:lnSpc>
            </a:pPr>
            <a:r>
              <a:rPr lang="ru-RU" sz="1600" dirty="0" smtClean="0">
                <a:solidFill>
                  <a:schemeClr val="bg1">
                    <a:lumMod val="50000"/>
                  </a:schemeClr>
                </a:solidFill>
              </a:rPr>
              <a:t>ИНФОРМАЦИЯ О ПЕРЕДАЧЕ ОПЕРАТОРОМ ПЕРСОНАЛЬНЫХ ДАННЫХ ТРЕТЬИМ ЛИЦАМ С УКАЗАНИЕМ ПРАВОВОГО ОСНОВАНИЯ, ЦЕЛИ, СОСТАВА ПЕРЕДАВАЕМЫХ ПЕРСОНАЛЬНЫХ ДАННЫХ (ПРИ ОСУЩЕСТВЛЕНИИ)</a:t>
            </a:r>
          </a:p>
          <a:p>
            <a:pPr algn="just">
              <a:lnSpc>
                <a:spcPct val="115000"/>
              </a:lnSpc>
            </a:pPr>
            <a:endParaRPr lang="ru-RU" sz="1600" dirty="0" smtClean="0">
              <a:solidFill>
                <a:schemeClr val="bg1">
                  <a:lumMod val="50000"/>
                </a:schemeClr>
              </a:solidFill>
            </a:endParaRPr>
          </a:p>
          <a:p>
            <a:pPr algn="just">
              <a:lnSpc>
                <a:spcPct val="115000"/>
              </a:lnSpc>
            </a:pPr>
            <a:r>
              <a:rPr lang="ru-RU" sz="1600" dirty="0" smtClean="0">
                <a:solidFill>
                  <a:schemeClr val="bg1">
                    <a:lumMod val="50000"/>
                  </a:schemeClr>
                </a:solidFill>
              </a:rPr>
              <a:t>СВЕДЕНИЯ ОБ ОСУЩЕСТВЛЕНИИ ТРАНСГРАНИЧНОЙ ПЕРЕДАЧИ ПЕРСОНАЛЬНЫХ ДАННЫХ С УКАЗАНИЕМ СТРАН, НА ТЕРРИТОРИЮ КОТОРЫХ ПЕРЕДАЮТСЯ ПЕРСОНАЛЬНЫЕ ДАННЫЕ </a:t>
            </a:r>
            <a:r>
              <a:rPr lang="ru-RU" sz="1600" dirty="0">
                <a:solidFill>
                  <a:schemeClr val="bg1">
                    <a:lumMod val="50000"/>
                  </a:schemeClr>
                </a:solidFill>
              </a:rPr>
              <a:t>(ПРИ ОСУЩЕСТВЛЕНИИ</a:t>
            </a:r>
            <a:r>
              <a:rPr lang="ru-RU" sz="1600" dirty="0" smtClean="0">
                <a:solidFill>
                  <a:schemeClr val="bg1">
                    <a:lumMod val="50000"/>
                  </a:schemeClr>
                </a:solidFill>
              </a:rPr>
              <a:t>)</a:t>
            </a:r>
          </a:p>
          <a:p>
            <a:pPr algn="just">
              <a:lnSpc>
                <a:spcPct val="115000"/>
              </a:lnSpc>
            </a:pPr>
            <a:endParaRPr lang="ru-RU" sz="1600" dirty="0" smtClean="0">
              <a:solidFill>
                <a:schemeClr val="bg1">
                  <a:lumMod val="50000"/>
                </a:schemeClr>
              </a:solidFill>
            </a:endParaRPr>
          </a:p>
          <a:p>
            <a:pPr algn="just">
              <a:lnSpc>
                <a:spcPct val="115000"/>
              </a:lnSpc>
            </a:pPr>
            <a:r>
              <a:rPr lang="ru-RU" sz="1600" dirty="0" smtClean="0">
                <a:solidFill>
                  <a:schemeClr val="bg1">
                    <a:lumMod val="50000"/>
                  </a:schemeClr>
                </a:solidFill>
              </a:rPr>
              <a:t>СПОСОБЫ СВЯЗИ С ОПЕРАТОРОМ ДЛЯ РЕАЛИЗАЦИИ ПРАВ СУБЪЕКТОВ ПЕРСОНАЛЬНЫХ ДАННЫХ (АДРЕС ЭЛЕКТРОННОЙ ПОЧТЫ, ПОЧТОВЫЙ АДРЕС И Т.Д.) </a:t>
            </a:r>
            <a:endParaRPr lang="ru-RU" sz="1600" dirty="0">
              <a:solidFill>
                <a:schemeClr val="bg1">
                  <a:lumMod val="50000"/>
                </a:schemeClr>
              </a:solidFill>
            </a:endParaRPr>
          </a:p>
        </p:txBody>
      </p:sp>
      <p:sp>
        <p:nvSpPr>
          <p:cNvPr id="4" name="Фигура, имеющая форму буквы L 3">
            <a:extLst>
              <a:ext uri="{FF2B5EF4-FFF2-40B4-BE49-F238E27FC236}">
                <a16:creationId xmlns:a16="http://schemas.microsoft.com/office/drawing/2014/main" xmlns="" id="{A44A8827-BAD6-5F04-E824-720FB66B9AC3}"/>
              </a:ext>
            </a:extLst>
          </p:cNvPr>
          <p:cNvSpPr/>
          <p:nvPr/>
        </p:nvSpPr>
        <p:spPr>
          <a:xfrm rot="2582526" flipH="1">
            <a:off x="918159" y="1895073"/>
            <a:ext cx="160954" cy="211076"/>
          </a:xfrm>
          <a:prstGeom prst="corner">
            <a:avLst>
              <a:gd name="adj1" fmla="val 36645"/>
              <a:gd name="adj2" fmla="val 37649"/>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ru-RU"/>
          </a:p>
        </p:txBody>
      </p:sp>
      <p:sp>
        <p:nvSpPr>
          <p:cNvPr id="5" name="Фигура, имеющая форму буквы L 4">
            <a:extLst>
              <a:ext uri="{FF2B5EF4-FFF2-40B4-BE49-F238E27FC236}">
                <a16:creationId xmlns:a16="http://schemas.microsoft.com/office/drawing/2014/main" xmlns="" id="{F874EF07-CA46-44CF-FFF4-3902ACC17C6B}"/>
              </a:ext>
            </a:extLst>
          </p:cNvPr>
          <p:cNvSpPr/>
          <p:nvPr/>
        </p:nvSpPr>
        <p:spPr>
          <a:xfrm rot="2582526" flipH="1">
            <a:off x="939176" y="1421575"/>
            <a:ext cx="160954" cy="211076"/>
          </a:xfrm>
          <a:prstGeom prst="corner">
            <a:avLst>
              <a:gd name="adj1" fmla="val 36645"/>
              <a:gd name="adj2" fmla="val 37649"/>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ru-RU"/>
          </a:p>
        </p:txBody>
      </p:sp>
      <p:sp>
        <p:nvSpPr>
          <p:cNvPr id="7" name="Фигура, имеющая форму буквы L 6">
            <a:extLst>
              <a:ext uri="{FF2B5EF4-FFF2-40B4-BE49-F238E27FC236}">
                <a16:creationId xmlns:a16="http://schemas.microsoft.com/office/drawing/2014/main" xmlns="" id="{F6DAD844-FD8B-ACEE-8EED-030233DA829A}"/>
              </a:ext>
            </a:extLst>
          </p:cNvPr>
          <p:cNvSpPr/>
          <p:nvPr/>
        </p:nvSpPr>
        <p:spPr>
          <a:xfrm rot="2582526" flipH="1">
            <a:off x="939177" y="2878398"/>
            <a:ext cx="160954" cy="211076"/>
          </a:xfrm>
          <a:prstGeom prst="corner">
            <a:avLst>
              <a:gd name="adj1" fmla="val 36645"/>
              <a:gd name="adj2" fmla="val 37649"/>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ru-RU"/>
          </a:p>
        </p:txBody>
      </p:sp>
      <p:sp>
        <p:nvSpPr>
          <p:cNvPr id="8" name="Фигура, имеющая форму буквы L 7">
            <a:extLst>
              <a:ext uri="{FF2B5EF4-FFF2-40B4-BE49-F238E27FC236}">
                <a16:creationId xmlns:a16="http://schemas.microsoft.com/office/drawing/2014/main" xmlns="" id="{5E0F1765-2453-F862-2310-FE9E8F696B8D}"/>
              </a:ext>
            </a:extLst>
          </p:cNvPr>
          <p:cNvSpPr/>
          <p:nvPr/>
        </p:nvSpPr>
        <p:spPr>
          <a:xfrm rot="2582526" flipH="1">
            <a:off x="939176" y="3407203"/>
            <a:ext cx="160954" cy="211076"/>
          </a:xfrm>
          <a:prstGeom prst="corner">
            <a:avLst>
              <a:gd name="adj1" fmla="val 36645"/>
              <a:gd name="adj2" fmla="val 37649"/>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ru-RU"/>
          </a:p>
        </p:txBody>
      </p:sp>
      <p:sp>
        <p:nvSpPr>
          <p:cNvPr id="9" name="Фигура, имеющая форму буквы L 8">
            <a:extLst>
              <a:ext uri="{FF2B5EF4-FFF2-40B4-BE49-F238E27FC236}">
                <a16:creationId xmlns:a16="http://schemas.microsoft.com/office/drawing/2014/main" xmlns="" id="{22620190-713B-9BE9-F08E-503D4CCA0AFF}"/>
              </a:ext>
            </a:extLst>
          </p:cNvPr>
          <p:cNvSpPr/>
          <p:nvPr/>
        </p:nvSpPr>
        <p:spPr>
          <a:xfrm rot="2582526" flipH="1">
            <a:off x="922429" y="4212929"/>
            <a:ext cx="160954" cy="211076"/>
          </a:xfrm>
          <a:prstGeom prst="corner">
            <a:avLst>
              <a:gd name="adj1" fmla="val 36645"/>
              <a:gd name="adj2" fmla="val 37649"/>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ru-RU"/>
          </a:p>
        </p:txBody>
      </p:sp>
      <p:sp>
        <p:nvSpPr>
          <p:cNvPr id="10" name="Фигура, имеющая форму буквы L 9">
            <a:extLst>
              <a:ext uri="{FF2B5EF4-FFF2-40B4-BE49-F238E27FC236}">
                <a16:creationId xmlns:a16="http://schemas.microsoft.com/office/drawing/2014/main" xmlns="" id="{9176CD16-6F73-717A-B315-D037918A37D9}"/>
              </a:ext>
            </a:extLst>
          </p:cNvPr>
          <p:cNvSpPr/>
          <p:nvPr/>
        </p:nvSpPr>
        <p:spPr>
          <a:xfrm rot="2582526" flipH="1">
            <a:off x="939523" y="5064192"/>
            <a:ext cx="160954" cy="211076"/>
          </a:xfrm>
          <a:prstGeom prst="corner">
            <a:avLst>
              <a:gd name="adj1" fmla="val 36645"/>
              <a:gd name="adj2" fmla="val 37649"/>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ru-RU"/>
          </a:p>
        </p:txBody>
      </p:sp>
      <p:sp>
        <p:nvSpPr>
          <p:cNvPr id="12" name="Фигура, имеющая форму буквы L 11">
            <a:extLst>
              <a:ext uri="{FF2B5EF4-FFF2-40B4-BE49-F238E27FC236}">
                <a16:creationId xmlns:a16="http://schemas.microsoft.com/office/drawing/2014/main" xmlns="" id="{EDD8D4AC-1C28-26E5-E521-E65D53BF3D8E}"/>
              </a:ext>
            </a:extLst>
          </p:cNvPr>
          <p:cNvSpPr/>
          <p:nvPr/>
        </p:nvSpPr>
        <p:spPr>
          <a:xfrm rot="2582526" flipH="1">
            <a:off x="939175" y="5915454"/>
            <a:ext cx="160954" cy="211076"/>
          </a:xfrm>
          <a:prstGeom prst="corner">
            <a:avLst>
              <a:gd name="adj1" fmla="val 36645"/>
              <a:gd name="adj2" fmla="val 37649"/>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ru-RU"/>
          </a:p>
        </p:txBody>
      </p:sp>
      <p:pic>
        <p:nvPicPr>
          <p:cNvPr id="15" name="Рисунок 14">
            <a:extLst>
              <a:ext uri="{FF2B5EF4-FFF2-40B4-BE49-F238E27FC236}">
                <a16:creationId xmlns:a16="http://schemas.microsoft.com/office/drawing/2014/main" xmlns="" id="{A2F50D87-6F6F-215F-7669-EA595B45E2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6148" y="319653"/>
            <a:ext cx="1026233" cy="788579"/>
          </a:xfrm>
          <a:prstGeom prst="rect">
            <a:avLst/>
          </a:prstGeom>
        </p:spPr>
      </p:pic>
    </p:spTree>
    <p:extLst>
      <p:ext uri="{BB962C8B-B14F-4D97-AF65-F5344CB8AC3E}">
        <p14:creationId xmlns:p14="http://schemas.microsoft.com/office/powerpoint/2010/main" val="9641721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82445F5-6374-7E16-CBAF-1F1FD4E0AF6B}"/>
              </a:ext>
            </a:extLst>
          </p:cNvPr>
          <p:cNvSpPr>
            <a:spLocks noGrp="1"/>
          </p:cNvSpPr>
          <p:nvPr>
            <p:ph type="title"/>
          </p:nvPr>
        </p:nvSpPr>
        <p:spPr/>
        <p:txBody>
          <a:bodyPr/>
          <a:lstStyle/>
          <a:p>
            <a:r>
              <a:rPr lang="ru-RU" dirty="0"/>
              <a:t>Согласие на обработку персональных данных</a:t>
            </a:r>
          </a:p>
        </p:txBody>
      </p:sp>
      <p:sp>
        <p:nvSpPr>
          <p:cNvPr id="4" name="Номер слайда 3">
            <a:extLst>
              <a:ext uri="{FF2B5EF4-FFF2-40B4-BE49-F238E27FC236}">
                <a16:creationId xmlns:a16="http://schemas.microsoft.com/office/drawing/2014/main" xmlns="" id="{5DFE57ED-32EA-DF23-B05B-212566208683}"/>
              </a:ext>
            </a:extLst>
          </p:cNvPr>
          <p:cNvSpPr>
            <a:spLocks noGrp="1"/>
          </p:cNvSpPr>
          <p:nvPr>
            <p:ph type="sldNum" sz="quarter" idx="12"/>
          </p:nvPr>
        </p:nvSpPr>
        <p:spPr/>
        <p:txBody>
          <a:bodyPr/>
          <a:lstStyle/>
          <a:p>
            <a:fld id="{5F4265DA-81D6-4092-B6C5-08F21DC4A8F6}" type="slidenum">
              <a:rPr lang="ru-RU" smtClean="0"/>
              <a:t>29</a:t>
            </a:fld>
            <a:endParaRPr lang="ru-RU"/>
          </a:p>
        </p:txBody>
      </p:sp>
      <p:sp>
        <p:nvSpPr>
          <p:cNvPr id="6" name="TextBox 5">
            <a:extLst>
              <a:ext uri="{FF2B5EF4-FFF2-40B4-BE49-F238E27FC236}">
                <a16:creationId xmlns:a16="http://schemas.microsoft.com/office/drawing/2014/main" xmlns="" id="{F902A904-7CD2-6597-2E09-8D1066F31571}"/>
              </a:ext>
            </a:extLst>
          </p:cNvPr>
          <p:cNvSpPr txBox="1"/>
          <p:nvPr/>
        </p:nvSpPr>
        <p:spPr>
          <a:xfrm>
            <a:off x="841707" y="1725921"/>
            <a:ext cx="10692493" cy="2031325"/>
          </a:xfrm>
          <a:prstGeom prst="rect">
            <a:avLst/>
          </a:prstGeom>
          <a:noFill/>
        </p:spPr>
        <p:txBody>
          <a:bodyPr wrap="square" rtlCol="0">
            <a:spAutoFit/>
          </a:bodyPr>
          <a:lstStyle/>
          <a:p>
            <a:pPr algn="just"/>
            <a:r>
              <a:rPr lang="ru-RU" dirty="0"/>
              <a:t>Ч. 1 СТ. 9 №152-ФЗ</a:t>
            </a:r>
          </a:p>
          <a:p>
            <a:pPr algn="just"/>
            <a:endParaRPr lang="ru-RU" dirty="0"/>
          </a:p>
          <a:p>
            <a:pPr algn="just"/>
            <a:r>
              <a:rPr lang="ru-RU" dirty="0"/>
              <a:t>«Субъект персональных данных принимает решение о предоставлении его персональных данных и дает согласие на их обработку свободно, своей волей и в своем интересе. Согласие на обработку персональных данных должно быть </a:t>
            </a:r>
            <a:r>
              <a:rPr lang="ru-RU" dirty="0">
                <a:solidFill>
                  <a:schemeClr val="accent3"/>
                </a:solidFill>
              </a:rPr>
              <a:t>конкретным, предметным, информированным, сознательным и однозначным</a:t>
            </a:r>
            <a:r>
              <a:rPr lang="ru-RU" dirty="0"/>
              <a:t>. Согласие на обработку персональных данных может быть дано субъектом персональных данных или его представителем в любой позволяющей подтвердить факт его получения форме, если иное не установлено федеральным законом»</a:t>
            </a:r>
          </a:p>
        </p:txBody>
      </p:sp>
      <p:sp>
        <p:nvSpPr>
          <p:cNvPr id="7" name="Прямоугольник: скругленные верхние углы 5">
            <a:extLst>
              <a:ext uri="{FF2B5EF4-FFF2-40B4-BE49-F238E27FC236}">
                <a16:creationId xmlns:a16="http://schemas.microsoft.com/office/drawing/2014/main" xmlns="" id="{0B40228C-663C-7F46-0824-F872A397473D}"/>
              </a:ext>
            </a:extLst>
          </p:cNvPr>
          <p:cNvSpPr/>
          <p:nvPr/>
        </p:nvSpPr>
        <p:spPr>
          <a:xfrm rot="16200000">
            <a:off x="-451766" y="2693494"/>
            <a:ext cx="2200821" cy="136095"/>
          </a:xfrm>
          <a:prstGeom prst="round2SameRect">
            <a:avLst>
              <a:gd name="adj1" fmla="val 50000"/>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скругленные углы 6">
            <a:extLst>
              <a:ext uri="{FF2B5EF4-FFF2-40B4-BE49-F238E27FC236}">
                <a16:creationId xmlns:a16="http://schemas.microsoft.com/office/drawing/2014/main" xmlns="" id="{62D8A106-8C6C-655E-591F-F2DC5EAFB1E7}"/>
              </a:ext>
            </a:extLst>
          </p:cNvPr>
          <p:cNvSpPr/>
          <p:nvPr/>
        </p:nvSpPr>
        <p:spPr>
          <a:xfrm>
            <a:off x="580597" y="1661134"/>
            <a:ext cx="11025896" cy="2200819"/>
          </a:xfrm>
          <a:prstGeom prst="roundRect">
            <a:avLst>
              <a:gd name="adj" fmla="val 4906"/>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xmlns="" id="{A97C2A0E-6D78-324D-157A-825C501981AA}"/>
              </a:ext>
            </a:extLst>
          </p:cNvPr>
          <p:cNvSpPr txBox="1"/>
          <p:nvPr/>
        </p:nvSpPr>
        <p:spPr>
          <a:xfrm>
            <a:off x="1150317" y="4318299"/>
            <a:ext cx="3766067" cy="338554"/>
          </a:xfrm>
          <a:prstGeom prst="rect">
            <a:avLst/>
          </a:prstGeom>
          <a:noFill/>
        </p:spPr>
        <p:txBody>
          <a:bodyPr wrap="square" rtlCol="0">
            <a:spAutoFit/>
          </a:bodyPr>
          <a:lstStyle/>
          <a:p>
            <a:r>
              <a:rPr lang="ru-RU" sz="1600" dirty="0">
                <a:solidFill>
                  <a:schemeClr val="bg1">
                    <a:lumMod val="50000"/>
                  </a:schemeClr>
                </a:solidFill>
              </a:rPr>
              <a:t>«Я согласен на обработку персональных данных» </a:t>
            </a:r>
          </a:p>
        </p:txBody>
      </p:sp>
      <p:sp>
        <p:nvSpPr>
          <p:cNvPr id="10" name="Умножение 9">
            <a:extLst>
              <a:ext uri="{FF2B5EF4-FFF2-40B4-BE49-F238E27FC236}">
                <a16:creationId xmlns:a16="http://schemas.microsoft.com/office/drawing/2014/main" xmlns="" id="{F2007897-3F6B-DC4E-7BD9-CF916FC948C4}"/>
              </a:ext>
            </a:extLst>
          </p:cNvPr>
          <p:cNvSpPr/>
          <p:nvPr/>
        </p:nvSpPr>
        <p:spPr>
          <a:xfrm>
            <a:off x="841707" y="4318299"/>
            <a:ext cx="308610" cy="360566"/>
          </a:xfrm>
          <a:prstGeom prst="mathMultiply">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
        <p:nvSpPr>
          <p:cNvPr id="11" name="TextBox 10">
            <a:extLst>
              <a:ext uri="{FF2B5EF4-FFF2-40B4-BE49-F238E27FC236}">
                <a16:creationId xmlns:a16="http://schemas.microsoft.com/office/drawing/2014/main" xmlns="" id="{739F24EE-2F98-F053-D46F-EA5BF271A3CB}"/>
              </a:ext>
            </a:extLst>
          </p:cNvPr>
          <p:cNvSpPr txBox="1"/>
          <p:nvPr/>
        </p:nvSpPr>
        <p:spPr>
          <a:xfrm>
            <a:off x="1150317" y="4774645"/>
            <a:ext cx="3766067" cy="338554"/>
          </a:xfrm>
          <a:prstGeom prst="rect">
            <a:avLst/>
          </a:prstGeom>
          <a:noFill/>
        </p:spPr>
        <p:txBody>
          <a:bodyPr wrap="square" rtlCol="0">
            <a:spAutoFit/>
          </a:bodyPr>
          <a:lstStyle/>
          <a:p>
            <a:r>
              <a:rPr lang="ru-RU" sz="1600" dirty="0">
                <a:solidFill>
                  <a:schemeClr val="bg1">
                    <a:lumMod val="50000"/>
                  </a:schemeClr>
                </a:solidFill>
              </a:rPr>
              <a:t>«Я даю согласие на </a:t>
            </a:r>
            <a:r>
              <a:rPr lang="ru-RU" sz="1600" u="sng" dirty="0">
                <a:solidFill>
                  <a:schemeClr val="bg1">
                    <a:lumMod val="50000"/>
                  </a:schemeClr>
                </a:solidFill>
              </a:rPr>
              <a:t>Политику конфиденциальности</a:t>
            </a:r>
            <a:r>
              <a:rPr lang="ru-RU" sz="1600" dirty="0">
                <a:solidFill>
                  <a:schemeClr val="bg1">
                    <a:lumMod val="50000"/>
                  </a:schemeClr>
                </a:solidFill>
              </a:rPr>
              <a:t>»</a:t>
            </a:r>
          </a:p>
        </p:txBody>
      </p:sp>
      <p:sp>
        <p:nvSpPr>
          <p:cNvPr id="12" name="Умножение 11">
            <a:extLst>
              <a:ext uri="{FF2B5EF4-FFF2-40B4-BE49-F238E27FC236}">
                <a16:creationId xmlns:a16="http://schemas.microsoft.com/office/drawing/2014/main" xmlns="" id="{C2FE0D65-E45A-A487-EAB2-AD2D257589D4}"/>
              </a:ext>
            </a:extLst>
          </p:cNvPr>
          <p:cNvSpPr/>
          <p:nvPr/>
        </p:nvSpPr>
        <p:spPr>
          <a:xfrm>
            <a:off x="841707" y="4774645"/>
            <a:ext cx="308610" cy="360566"/>
          </a:xfrm>
          <a:prstGeom prst="mathMultiply">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
        <p:nvSpPr>
          <p:cNvPr id="13" name="TextBox 12">
            <a:extLst>
              <a:ext uri="{FF2B5EF4-FFF2-40B4-BE49-F238E27FC236}">
                <a16:creationId xmlns:a16="http://schemas.microsoft.com/office/drawing/2014/main" xmlns="" id="{434ADB20-CFFA-B841-D24F-16FEC570BCAB}"/>
              </a:ext>
            </a:extLst>
          </p:cNvPr>
          <p:cNvSpPr txBox="1"/>
          <p:nvPr/>
        </p:nvSpPr>
        <p:spPr>
          <a:xfrm>
            <a:off x="1150317" y="5248154"/>
            <a:ext cx="5167356" cy="584775"/>
          </a:xfrm>
          <a:prstGeom prst="rect">
            <a:avLst/>
          </a:prstGeom>
          <a:noFill/>
        </p:spPr>
        <p:txBody>
          <a:bodyPr wrap="square" rtlCol="0">
            <a:spAutoFit/>
          </a:bodyPr>
          <a:lstStyle/>
          <a:p>
            <a:r>
              <a:rPr lang="ru-RU" sz="1600" dirty="0">
                <a:solidFill>
                  <a:schemeClr val="bg1">
                    <a:lumMod val="50000"/>
                  </a:schemeClr>
                </a:solidFill>
              </a:rPr>
              <a:t>«Я даю согласие на обработку моих персональных данных в соответствии с Федеральным законом №</a:t>
            </a:r>
            <a:r>
              <a:rPr lang="ru-RU" sz="1600" dirty="0" smtClean="0">
                <a:solidFill>
                  <a:schemeClr val="bg1">
                    <a:lumMod val="50000"/>
                  </a:schemeClr>
                </a:solidFill>
              </a:rPr>
              <a:t>152-ФЗ»</a:t>
            </a:r>
            <a:endParaRPr lang="ru-RU" sz="1600" dirty="0">
              <a:solidFill>
                <a:schemeClr val="bg1">
                  <a:lumMod val="50000"/>
                </a:schemeClr>
              </a:solidFill>
            </a:endParaRPr>
          </a:p>
        </p:txBody>
      </p:sp>
      <p:sp>
        <p:nvSpPr>
          <p:cNvPr id="14" name="Умножение 13">
            <a:extLst>
              <a:ext uri="{FF2B5EF4-FFF2-40B4-BE49-F238E27FC236}">
                <a16:creationId xmlns:a16="http://schemas.microsoft.com/office/drawing/2014/main" xmlns="" id="{BE8D12A0-33AE-2863-1AC5-AE8291309542}"/>
              </a:ext>
            </a:extLst>
          </p:cNvPr>
          <p:cNvSpPr/>
          <p:nvPr/>
        </p:nvSpPr>
        <p:spPr>
          <a:xfrm>
            <a:off x="841707" y="5248154"/>
            <a:ext cx="308610" cy="360566"/>
          </a:xfrm>
          <a:prstGeom prst="mathMultiply">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534980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1540" y="462157"/>
            <a:ext cx="10705381" cy="719662"/>
          </a:xfrm>
        </p:spPr>
        <p:txBody>
          <a:bodyPr>
            <a:normAutofit fontScale="90000"/>
          </a:bodyPr>
          <a:lstStyle/>
          <a:p>
            <a:r>
              <a:rPr lang="ru-RU" dirty="0"/>
              <a:t>Субъект персональных данных имеет право на получение информации, касающейся обработки его персональных данных, в том числе </a:t>
            </a:r>
            <a:r>
              <a:rPr lang="ru-RU" dirty="0" smtClean="0"/>
              <a:t>содержащей: </a:t>
            </a:r>
            <a:endParaRPr lang="ru-RU" dirty="0"/>
          </a:p>
        </p:txBody>
      </p:sp>
      <p:sp>
        <p:nvSpPr>
          <p:cNvPr id="4" name="Номер слайда 3"/>
          <p:cNvSpPr>
            <a:spLocks noGrp="1"/>
          </p:cNvSpPr>
          <p:nvPr>
            <p:ph type="sldNum" sz="quarter" idx="12"/>
          </p:nvPr>
        </p:nvSpPr>
        <p:spPr/>
        <p:txBody>
          <a:bodyPr/>
          <a:lstStyle/>
          <a:p>
            <a:fld id="{5F4265DA-81D6-4092-B6C5-08F21DC4A8F6}" type="slidenum">
              <a:rPr lang="ru-RU" smtClean="0"/>
              <a:t>3</a:t>
            </a:fld>
            <a:endParaRPr lang="ru-RU"/>
          </a:p>
        </p:txBody>
      </p:sp>
      <p:sp>
        <p:nvSpPr>
          <p:cNvPr id="5" name="Объект 4">
            <a:extLst>
              <a:ext uri="{FF2B5EF4-FFF2-40B4-BE49-F238E27FC236}">
                <a16:creationId xmlns:a16="http://schemas.microsoft.com/office/drawing/2014/main" xmlns="" id="{DC69CB0D-AA47-4E9E-8F13-DF02F2B638FA}"/>
              </a:ext>
            </a:extLst>
          </p:cNvPr>
          <p:cNvSpPr txBox="1">
            <a:spLocks noGrp="1"/>
          </p:cNvSpPr>
          <p:nvPr>
            <p:ph idx="1"/>
          </p:nvPr>
        </p:nvSpPr>
        <p:spPr>
          <a:xfrm>
            <a:off x="502961" y="1555102"/>
            <a:ext cx="11025898" cy="4206280"/>
          </a:xfrm>
          <a:prstGeom prst="rect">
            <a:avLst/>
          </a:prstGeom>
          <a:noFill/>
        </p:spPr>
        <p:txBody>
          <a:bodyPr wrap="square" rtlCol="0">
            <a:spAutoFit/>
          </a:bodyPr>
          <a:lstStyle/>
          <a:p>
            <a:pPr marL="0" indent="0">
              <a:buNone/>
            </a:pPr>
            <a:r>
              <a:rPr lang="ru-RU" sz="2600" dirty="0" smtClean="0">
                <a:solidFill>
                  <a:srgbClr val="3C1E78"/>
                </a:solidFill>
              </a:rPr>
              <a:t>1) подтверждение </a:t>
            </a:r>
            <a:r>
              <a:rPr lang="ru-RU" sz="2600" dirty="0">
                <a:solidFill>
                  <a:srgbClr val="3C1E78"/>
                </a:solidFill>
              </a:rPr>
              <a:t>факта обработки персональных данных оператором; </a:t>
            </a:r>
          </a:p>
          <a:p>
            <a:pPr marL="0" indent="0">
              <a:buNone/>
            </a:pPr>
            <a:r>
              <a:rPr lang="ru-RU" sz="2600" dirty="0" smtClean="0">
                <a:solidFill>
                  <a:srgbClr val="3C1E78"/>
                </a:solidFill>
              </a:rPr>
              <a:t>2) правовые </a:t>
            </a:r>
            <a:r>
              <a:rPr lang="ru-RU" sz="2600" dirty="0">
                <a:solidFill>
                  <a:srgbClr val="3C1E78"/>
                </a:solidFill>
              </a:rPr>
              <a:t>основания и цели обработки персональных данных; </a:t>
            </a:r>
            <a:endParaRPr lang="ru-RU" sz="2600" dirty="0" smtClean="0">
              <a:solidFill>
                <a:srgbClr val="3C1E78"/>
              </a:solidFill>
            </a:endParaRPr>
          </a:p>
          <a:p>
            <a:pPr marL="0" indent="0">
              <a:buNone/>
            </a:pPr>
            <a:r>
              <a:rPr lang="ru-RU" sz="2600" dirty="0" smtClean="0">
                <a:solidFill>
                  <a:srgbClr val="3C1E78"/>
                </a:solidFill>
              </a:rPr>
              <a:t>3) цели </a:t>
            </a:r>
            <a:r>
              <a:rPr lang="ru-RU" sz="2600" dirty="0">
                <a:solidFill>
                  <a:srgbClr val="3C1E78"/>
                </a:solidFill>
              </a:rPr>
              <a:t>и применяемые оператором способы обработки персональных данных; </a:t>
            </a:r>
          </a:p>
          <a:p>
            <a:pPr marL="0" indent="0">
              <a:buNone/>
            </a:pPr>
            <a:r>
              <a:rPr lang="ru-RU" sz="2600" dirty="0" smtClean="0">
                <a:solidFill>
                  <a:srgbClr val="3C1E78"/>
                </a:solidFill>
              </a:rPr>
              <a:t>4) наименование </a:t>
            </a:r>
            <a:r>
              <a:rPr lang="ru-RU" sz="2600" dirty="0">
                <a:solidFill>
                  <a:srgbClr val="3C1E78"/>
                </a:solidFill>
              </a:rPr>
              <a:t>и место нахождения оператора, сведения о лицах (за исключением работников оператора), которые имеют доступ к персональным данным или которым могут быть раскрыты персональные данные на основании договора с оператором или на основании федерального закона; </a:t>
            </a:r>
          </a:p>
          <a:p>
            <a:pPr marL="0" indent="0">
              <a:buNone/>
            </a:pPr>
            <a:r>
              <a:rPr lang="ru-RU" sz="2600" dirty="0" smtClean="0">
                <a:solidFill>
                  <a:srgbClr val="3C1E78"/>
                </a:solidFill>
              </a:rPr>
              <a:t>5) обрабатываемые персональные данные, относящиеся к соответствующему субъекту персональных данных, источник их получения, если иной порядок представления таких данных не предусмотрен федеральным законом;</a:t>
            </a:r>
          </a:p>
        </p:txBody>
      </p:sp>
    </p:spTree>
    <p:extLst>
      <p:ext uri="{BB962C8B-B14F-4D97-AF65-F5344CB8AC3E}">
        <p14:creationId xmlns:p14="http://schemas.microsoft.com/office/powerpoint/2010/main" val="248134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0DC0412-F936-84B6-15C4-E5F319CC3085}"/>
              </a:ext>
            </a:extLst>
          </p:cNvPr>
          <p:cNvSpPr txBox="1">
            <a:spLocks/>
          </p:cNvSpPr>
          <p:nvPr/>
        </p:nvSpPr>
        <p:spPr>
          <a:xfrm>
            <a:off x="858552" y="442187"/>
            <a:ext cx="9581263" cy="692739"/>
          </a:xfrm>
          <a:prstGeom prst="rect">
            <a:avLst/>
          </a:prstGeom>
        </p:spPr>
        <p:txBody>
          <a:bodyPr vert="horz" lIns="91440" tIns="45720" rIns="91440" bIns="45720" rtlCol="0" anchor="ctr">
            <a:normAutofit fontScale="92500" lnSpcReduction="10000"/>
          </a:bodyPr>
          <a:lstStyle>
            <a:lvl1pPr algn="l" defTabSz="914418" rtl="0" eaLnBrk="1" latinLnBrk="0" hangingPunct="1">
              <a:lnSpc>
                <a:spcPct val="90000"/>
              </a:lnSpc>
              <a:spcBef>
                <a:spcPct val="0"/>
              </a:spcBef>
              <a:buNone/>
              <a:defRPr sz="2400" kern="1200">
                <a:solidFill>
                  <a:schemeClr val="accent1"/>
                </a:solidFill>
                <a:latin typeface="+mj-lt"/>
                <a:ea typeface="+mj-ea"/>
                <a:cs typeface="+mj-cs"/>
              </a:defRPr>
            </a:lvl1pPr>
          </a:lstStyle>
          <a:p>
            <a:r>
              <a:rPr lang="ru-RU" dirty="0" smtClean="0"/>
              <a:t>Рекомендации по содержанию согласия </a:t>
            </a:r>
            <a:r>
              <a:rPr lang="ru-RU" dirty="0"/>
              <a:t>на обработку </a:t>
            </a:r>
            <a:r>
              <a:rPr lang="ru-RU" dirty="0" smtClean="0"/>
              <a:t/>
            </a:r>
            <a:br>
              <a:rPr lang="ru-RU" dirty="0" smtClean="0"/>
            </a:br>
            <a:r>
              <a:rPr lang="ru-RU" dirty="0" smtClean="0"/>
              <a:t>персональных </a:t>
            </a:r>
            <a:r>
              <a:rPr lang="ru-RU" dirty="0"/>
              <a:t>данных</a:t>
            </a:r>
          </a:p>
          <a:p>
            <a:endParaRPr lang="ru-RU" dirty="0"/>
          </a:p>
        </p:txBody>
      </p:sp>
      <p:sp>
        <p:nvSpPr>
          <p:cNvPr id="3" name="TextBox 2">
            <a:extLst>
              <a:ext uri="{FF2B5EF4-FFF2-40B4-BE49-F238E27FC236}">
                <a16:creationId xmlns:a16="http://schemas.microsoft.com/office/drawing/2014/main" xmlns="" id="{CE158149-AC9C-E651-B4AD-B7D6C9170630}"/>
              </a:ext>
            </a:extLst>
          </p:cNvPr>
          <p:cNvSpPr txBox="1"/>
          <p:nvPr/>
        </p:nvSpPr>
        <p:spPr>
          <a:xfrm>
            <a:off x="1261327" y="1354052"/>
            <a:ext cx="9937976" cy="4438138"/>
          </a:xfrm>
          <a:prstGeom prst="rect">
            <a:avLst/>
          </a:prstGeom>
          <a:noFill/>
        </p:spPr>
        <p:txBody>
          <a:bodyPr wrap="square" rtlCol="0">
            <a:spAutoFit/>
          </a:bodyPr>
          <a:lstStyle/>
          <a:p>
            <a:r>
              <a:rPr lang="ru-RU" sz="1600" dirty="0" smtClean="0">
                <a:solidFill>
                  <a:schemeClr val="bg1">
                    <a:lumMod val="50000"/>
                  </a:schemeClr>
                </a:solidFill>
              </a:rPr>
              <a:t>ИНФОРМАЦИЯ ОБ ОПЕРАТОРЕ (НАИМЕНОВАНИЕ ИЛИ  ФИО, ИНН), ЕГО КОНТАКТНАЯ ИНФОРМАЦИЯ </a:t>
            </a:r>
          </a:p>
          <a:p>
            <a:endParaRPr lang="ru-RU" sz="1600" dirty="0" smtClean="0">
              <a:solidFill>
                <a:schemeClr val="bg1">
                  <a:lumMod val="50000"/>
                </a:schemeClr>
              </a:solidFill>
            </a:endParaRPr>
          </a:p>
          <a:p>
            <a:r>
              <a:rPr lang="ru-RU" sz="1600" dirty="0" smtClean="0">
                <a:solidFill>
                  <a:schemeClr val="bg1">
                    <a:lumMod val="50000"/>
                  </a:schemeClr>
                </a:solidFill>
              </a:rPr>
              <a:t>ЦЕЛЬ ОБРАБОТКИ ПЕРСОНАЛЬНЫХ ДАННЫХ, КАТЕГОРИИ И ПЕРЕЧЕНЬ ОБРАБАТЫВАЕМЫХ ПЕРСОНАЛЬНЫХ ДАННЫХ, КАТЕГОРИИ СУБЪЕКТОВ, ПЕРСОНАЛЬНЫЕ ДАННЫЕ КОТОРЫХ ОБРАБАТЫВАЮТСЯ, СПОСОБЫ, СРОКИ ИХ ОБРАБОТКИ И ХРАНЕНИЯ, ПОРЯДОК УНИЧТОЖЕНИЯ ПЕРСОНАЛЬНЫХ ДАННЫХ ПРИ ДОСТИЖЕНИИ ЦЕЛЕЙ ИХ ОБРАБОТКИ ИЛИ ПРИ НАСТУПЛЕНИИ ИНЫХ ЗАКОННЫХ ОСНОВАНИЙ</a:t>
            </a:r>
          </a:p>
          <a:p>
            <a:pPr algn="just">
              <a:lnSpc>
                <a:spcPct val="115000"/>
              </a:lnSpc>
            </a:pPr>
            <a:endParaRPr lang="ru-RU" sz="1600" dirty="0" smtClean="0">
              <a:solidFill>
                <a:schemeClr val="bg1">
                  <a:lumMod val="50000"/>
                </a:schemeClr>
              </a:solidFill>
            </a:endParaRPr>
          </a:p>
          <a:p>
            <a:pPr algn="just">
              <a:lnSpc>
                <a:spcPct val="115000"/>
              </a:lnSpc>
            </a:pPr>
            <a:r>
              <a:rPr lang="ru-RU" sz="1600" dirty="0" smtClean="0">
                <a:solidFill>
                  <a:schemeClr val="bg1">
                    <a:lumMod val="50000"/>
                  </a:schemeClr>
                </a:solidFill>
              </a:rPr>
              <a:t>ИНФОРМАЦИЯ О ПЕРЕДАЧЕ ОПЕРАТОРОМ ПЕРСОНАЛЬНЫХ ДАННЫХ ТРЕТЬИМ ЛИЦАМ С УКАЗАНИЕМ ПРАВОВОГО ОСНОВАНИЯ, ЦЕЛИ, СОСТАВА ПЕРЕДАВАЕМЫХ ПЕРСОНАЛЬНЫХ ДАННЫХ (ПРИ ОСУЩЕСТВЛЕНИИ)</a:t>
            </a:r>
          </a:p>
          <a:p>
            <a:pPr algn="just">
              <a:lnSpc>
                <a:spcPct val="115000"/>
              </a:lnSpc>
            </a:pPr>
            <a:endParaRPr lang="ru-RU" sz="1600" dirty="0" smtClean="0">
              <a:solidFill>
                <a:schemeClr val="bg1">
                  <a:lumMod val="50000"/>
                </a:schemeClr>
              </a:solidFill>
            </a:endParaRPr>
          </a:p>
          <a:p>
            <a:pPr algn="just">
              <a:lnSpc>
                <a:spcPct val="115000"/>
              </a:lnSpc>
            </a:pPr>
            <a:r>
              <a:rPr lang="ru-RU" sz="1600" dirty="0" smtClean="0">
                <a:solidFill>
                  <a:schemeClr val="bg1">
                    <a:lumMod val="50000"/>
                  </a:schemeClr>
                </a:solidFill>
              </a:rPr>
              <a:t>СВЕДЕНИЯ ОБ ОСУЩЕСТВЛЕНИИ ТРАНСГРАНИЧНОЙ ПЕРЕДАЧИ ПЕРСОНАЛЬНЫХ ДАННЫХ С УКАЗАНИЕМ СТРАН, НА ТЕРРИТОРИЮ КОТОРЫХ ПЕРЕДАЮТСЯ ПЕРСОНАЛЬНЫЕ ДАННЫЕ </a:t>
            </a:r>
            <a:r>
              <a:rPr lang="ru-RU" sz="1600" dirty="0">
                <a:solidFill>
                  <a:schemeClr val="bg1">
                    <a:lumMod val="50000"/>
                  </a:schemeClr>
                </a:solidFill>
              </a:rPr>
              <a:t>(ПРИ ОСУЩЕСТВЛЕНИИ</a:t>
            </a:r>
            <a:r>
              <a:rPr lang="ru-RU" sz="1600" dirty="0" smtClean="0">
                <a:solidFill>
                  <a:schemeClr val="bg1">
                    <a:lumMod val="50000"/>
                  </a:schemeClr>
                </a:solidFill>
              </a:rPr>
              <a:t>)</a:t>
            </a:r>
          </a:p>
          <a:p>
            <a:pPr algn="just">
              <a:lnSpc>
                <a:spcPct val="115000"/>
              </a:lnSpc>
            </a:pPr>
            <a:endParaRPr lang="ru-RU" sz="1600" dirty="0" smtClean="0">
              <a:solidFill>
                <a:schemeClr val="bg1">
                  <a:lumMod val="50000"/>
                </a:schemeClr>
              </a:solidFill>
            </a:endParaRPr>
          </a:p>
          <a:p>
            <a:pPr algn="just">
              <a:lnSpc>
                <a:spcPct val="115000"/>
              </a:lnSpc>
            </a:pPr>
            <a:r>
              <a:rPr lang="ru-RU" sz="1600" dirty="0" smtClean="0">
                <a:solidFill>
                  <a:schemeClr val="bg1">
                    <a:lumMod val="50000"/>
                  </a:schemeClr>
                </a:solidFill>
              </a:rPr>
              <a:t>СПОСОБЫ СВЯЗИ С ОПЕРАТОРОМ ДЛЯ РЕАЛИЗАЦИИ ПРАВ СУБЪЕКТОВ ПЕРСОНАЛЬНЫХ ДАННЫХ (АДРЕС ЭЛЕКТРОННОЙ ПОЧТЫ, ПОЧТОВЫЙ АДРЕС И Т.Д.), В ТОМ ЧИСЛЕ ДЛЯ ОТЗЫВА СОГЛАСИЯ НА ОБРАБОТКУ ПЕРСОНАЛЬНЫХ ДАННЫХ</a:t>
            </a:r>
          </a:p>
          <a:p>
            <a:pPr algn="just">
              <a:lnSpc>
                <a:spcPct val="115000"/>
              </a:lnSpc>
            </a:pPr>
            <a:endParaRPr lang="ru-RU" sz="1600" dirty="0">
              <a:solidFill>
                <a:schemeClr val="bg1">
                  <a:lumMod val="50000"/>
                </a:schemeClr>
              </a:solidFill>
            </a:endParaRPr>
          </a:p>
          <a:p>
            <a:pPr algn="just">
              <a:lnSpc>
                <a:spcPct val="115000"/>
              </a:lnSpc>
            </a:pPr>
            <a:r>
              <a:rPr lang="ru-RU" sz="1600" dirty="0" smtClean="0">
                <a:solidFill>
                  <a:schemeClr val="bg1">
                    <a:lumMod val="50000"/>
                  </a:schemeClr>
                </a:solidFill>
              </a:rPr>
              <a:t>ССЫЛКА НА ПОЛИТИКУ КОНФИДЕНЦИАЛЬНОСТИ ОПЕРАТОРА </a:t>
            </a:r>
            <a:endParaRPr lang="ru-RU" sz="1600" dirty="0">
              <a:solidFill>
                <a:schemeClr val="bg1">
                  <a:lumMod val="50000"/>
                </a:schemeClr>
              </a:solidFill>
            </a:endParaRPr>
          </a:p>
        </p:txBody>
      </p:sp>
      <p:sp>
        <p:nvSpPr>
          <p:cNvPr id="4" name="Фигура, имеющая форму буквы L 3">
            <a:extLst>
              <a:ext uri="{FF2B5EF4-FFF2-40B4-BE49-F238E27FC236}">
                <a16:creationId xmlns:a16="http://schemas.microsoft.com/office/drawing/2014/main" xmlns="" id="{A44A8827-BAD6-5F04-E824-720FB66B9AC3}"/>
              </a:ext>
            </a:extLst>
          </p:cNvPr>
          <p:cNvSpPr/>
          <p:nvPr/>
        </p:nvSpPr>
        <p:spPr>
          <a:xfrm rot="2582526" flipH="1">
            <a:off x="918159" y="1895073"/>
            <a:ext cx="160954" cy="211076"/>
          </a:xfrm>
          <a:prstGeom prst="corner">
            <a:avLst>
              <a:gd name="adj1" fmla="val 36645"/>
              <a:gd name="adj2" fmla="val 37649"/>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ru-RU"/>
          </a:p>
        </p:txBody>
      </p:sp>
      <p:sp>
        <p:nvSpPr>
          <p:cNvPr id="5" name="Фигура, имеющая форму буквы L 4">
            <a:extLst>
              <a:ext uri="{FF2B5EF4-FFF2-40B4-BE49-F238E27FC236}">
                <a16:creationId xmlns:a16="http://schemas.microsoft.com/office/drawing/2014/main" xmlns="" id="{F874EF07-CA46-44CF-FFF4-3902ACC17C6B}"/>
              </a:ext>
            </a:extLst>
          </p:cNvPr>
          <p:cNvSpPr/>
          <p:nvPr/>
        </p:nvSpPr>
        <p:spPr>
          <a:xfrm rot="2582526" flipH="1">
            <a:off x="939176" y="1421575"/>
            <a:ext cx="160954" cy="211076"/>
          </a:xfrm>
          <a:prstGeom prst="corner">
            <a:avLst>
              <a:gd name="adj1" fmla="val 36645"/>
              <a:gd name="adj2" fmla="val 37649"/>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ru-RU"/>
          </a:p>
        </p:txBody>
      </p:sp>
      <p:sp>
        <p:nvSpPr>
          <p:cNvPr id="7" name="Фигура, имеющая форму буквы L 6">
            <a:extLst>
              <a:ext uri="{FF2B5EF4-FFF2-40B4-BE49-F238E27FC236}">
                <a16:creationId xmlns:a16="http://schemas.microsoft.com/office/drawing/2014/main" xmlns="" id="{F6DAD844-FD8B-ACEE-8EED-030233DA829A}"/>
              </a:ext>
            </a:extLst>
          </p:cNvPr>
          <p:cNvSpPr/>
          <p:nvPr/>
        </p:nvSpPr>
        <p:spPr>
          <a:xfrm rot="2582526" flipH="1">
            <a:off x="939176" y="2933705"/>
            <a:ext cx="160954" cy="211076"/>
          </a:xfrm>
          <a:prstGeom prst="corner">
            <a:avLst>
              <a:gd name="adj1" fmla="val 36645"/>
              <a:gd name="adj2" fmla="val 37649"/>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ru-RU"/>
          </a:p>
        </p:txBody>
      </p:sp>
      <p:sp>
        <p:nvSpPr>
          <p:cNvPr id="8" name="Фигура, имеющая форму буквы L 7">
            <a:extLst>
              <a:ext uri="{FF2B5EF4-FFF2-40B4-BE49-F238E27FC236}">
                <a16:creationId xmlns:a16="http://schemas.microsoft.com/office/drawing/2014/main" xmlns="" id="{5E0F1765-2453-F862-2310-FE9E8F696B8D}"/>
              </a:ext>
            </a:extLst>
          </p:cNvPr>
          <p:cNvSpPr/>
          <p:nvPr/>
        </p:nvSpPr>
        <p:spPr>
          <a:xfrm rot="2582526" flipH="1">
            <a:off x="934090" y="3799109"/>
            <a:ext cx="160954" cy="211076"/>
          </a:xfrm>
          <a:prstGeom prst="corner">
            <a:avLst>
              <a:gd name="adj1" fmla="val 36645"/>
              <a:gd name="adj2" fmla="val 37649"/>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ru-RU"/>
          </a:p>
        </p:txBody>
      </p:sp>
      <p:sp>
        <p:nvSpPr>
          <p:cNvPr id="9" name="Фигура, имеющая форму буквы L 8">
            <a:extLst>
              <a:ext uri="{FF2B5EF4-FFF2-40B4-BE49-F238E27FC236}">
                <a16:creationId xmlns:a16="http://schemas.microsoft.com/office/drawing/2014/main" xmlns="" id="{22620190-713B-9BE9-F08E-503D4CCA0AFF}"/>
              </a:ext>
            </a:extLst>
          </p:cNvPr>
          <p:cNvSpPr/>
          <p:nvPr/>
        </p:nvSpPr>
        <p:spPr>
          <a:xfrm rot="2582526" flipH="1">
            <a:off x="908926" y="4619920"/>
            <a:ext cx="160954" cy="211076"/>
          </a:xfrm>
          <a:prstGeom prst="corner">
            <a:avLst>
              <a:gd name="adj1" fmla="val 36645"/>
              <a:gd name="adj2" fmla="val 37649"/>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ru-RU"/>
          </a:p>
        </p:txBody>
      </p:sp>
      <p:pic>
        <p:nvPicPr>
          <p:cNvPr id="15" name="Рисунок 14">
            <a:extLst>
              <a:ext uri="{FF2B5EF4-FFF2-40B4-BE49-F238E27FC236}">
                <a16:creationId xmlns:a16="http://schemas.microsoft.com/office/drawing/2014/main" xmlns="" id="{A2F50D87-6F6F-215F-7669-EA595B45E2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6148" y="319653"/>
            <a:ext cx="1026233" cy="788579"/>
          </a:xfrm>
          <a:prstGeom prst="rect">
            <a:avLst/>
          </a:prstGeom>
        </p:spPr>
      </p:pic>
      <p:sp>
        <p:nvSpPr>
          <p:cNvPr id="13" name="Фигура, имеющая форму буквы L 12">
            <a:extLst>
              <a:ext uri="{FF2B5EF4-FFF2-40B4-BE49-F238E27FC236}">
                <a16:creationId xmlns:a16="http://schemas.microsoft.com/office/drawing/2014/main" xmlns="" id="{22620190-713B-9BE9-F08E-503D4CCA0AFF}"/>
              </a:ext>
            </a:extLst>
          </p:cNvPr>
          <p:cNvSpPr/>
          <p:nvPr/>
        </p:nvSpPr>
        <p:spPr>
          <a:xfrm rot="2582526" flipH="1">
            <a:off x="938606" y="5440729"/>
            <a:ext cx="160954" cy="211076"/>
          </a:xfrm>
          <a:prstGeom prst="corner">
            <a:avLst>
              <a:gd name="adj1" fmla="val 36645"/>
              <a:gd name="adj2" fmla="val 37649"/>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8575473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82445F5-6374-7E16-CBAF-1F1FD4E0AF6B}"/>
              </a:ext>
            </a:extLst>
          </p:cNvPr>
          <p:cNvSpPr>
            <a:spLocks noGrp="1"/>
          </p:cNvSpPr>
          <p:nvPr>
            <p:ph type="title"/>
          </p:nvPr>
        </p:nvSpPr>
        <p:spPr/>
        <p:txBody>
          <a:bodyPr>
            <a:normAutofit fontScale="90000"/>
          </a:bodyPr>
          <a:lstStyle/>
          <a:p>
            <a:r>
              <a:rPr lang="ru-RU" dirty="0"/>
              <a:t>Согласие на обработку персональных данных, собираемых посредством метрических программ </a:t>
            </a:r>
          </a:p>
        </p:txBody>
      </p:sp>
      <p:sp>
        <p:nvSpPr>
          <p:cNvPr id="4" name="Номер слайда 3">
            <a:extLst>
              <a:ext uri="{FF2B5EF4-FFF2-40B4-BE49-F238E27FC236}">
                <a16:creationId xmlns:a16="http://schemas.microsoft.com/office/drawing/2014/main" xmlns="" id="{5DFE57ED-32EA-DF23-B05B-212566208683}"/>
              </a:ext>
            </a:extLst>
          </p:cNvPr>
          <p:cNvSpPr>
            <a:spLocks noGrp="1"/>
          </p:cNvSpPr>
          <p:nvPr>
            <p:ph type="sldNum" sz="quarter" idx="12"/>
          </p:nvPr>
        </p:nvSpPr>
        <p:spPr/>
        <p:txBody>
          <a:bodyPr/>
          <a:lstStyle/>
          <a:p>
            <a:fld id="{5F4265DA-81D6-4092-B6C5-08F21DC4A8F6}" type="slidenum">
              <a:rPr lang="ru-RU" smtClean="0"/>
              <a:t>31</a:t>
            </a:fld>
            <a:endParaRPr lang="ru-RU"/>
          </a:p>
        </p:txBody>
      </p:sp>
      <p:sp>
        <p:nvSpPr>
          <p:cNvPr id="6" name="TextBox 5">
            <a:extLst>
              <a:ext uri="{FF2B5EF4-FFF2-40B4-BE49-F238E27FC236}">
                <a16:creationId xmlns:a16="http://schemas.microsoft.com/office/drawing/2014/main" xmlns="" id="{F902A904-7CD2-6597-2E09-8D1066F31571}"/>
              </a:ext>
            </a:extLst>
          </p:cNvPr>
          <p:cNvSpPr txBox="1"/>
          <p:nvPr/>
        </p:nvSpPr>
        <p:spPr>
          <a:xfrm>
            <a:off x="1034761" y="1604632"/>
            <a:ext cx="4273510" cy="3416320"/>
          </a:xfrm>
          <a:prstGeom prst="rect">
            <a:avLst/>
          </a:prstGeom>
          <a:noFill/>
        </p:spPr>
        <p:txBody>
          <a:bodyPr wrap="square" rtlCol="0">
            <a:spAutoFit/>
          </a:bodyPr>
          <a:lstStyle/>
          <a:p>
            <a:r>
              <a:rPr lang="ru-RU" dirty="0"/>
              <a:t>ОТСУТСТВИЕ СОГЛАСИЯ НА ОБРАБОТКУ ПЕРСОНАЛЬНЫХ ДАННЫХ, СОБИРАЕМЫХ ПОСРЕДСТВОМ МЕТРИЧЕСКИХ ПРОГРАММ, ЛИБО ОТСУТСТВИЕ ИНФОРМАЦИИ О НАЗВАНИЯХ ИСПОЛЬЗУЕМЫХ МЕТРИЧЕСКИХ ПРОГРАММ  </a:t>
            </a:r>
            <a:r>
              <a:rPr lang="ru-RU" dirty="0" smtClean="0"/>
              <a:t/>
            </a:r>
            <a:br>
              <a:rPr lang="ru-RU" dirty="0" smtClean="0"/>
            </a:br>
            <a:r>
              <a:rPr lang="ru-RU" dirty="0" smtClean="0"/>
              <a:t>(</a:t>
            </a:r>
            <a:r>
              <a:rPr lang="en" dirty="0"/>
              <a:t>GOOGLE ANALYTICS</a:t>
            </a:r>
            <a:r>
              <a:rPr lang="ru-RU" dirty="0"/>
              <a:t>, ЯНДЕКС.МЕТРИКА)</a:t>
            </a:r>
          </a:p>
          <a:p>
            <a:endParaRPr lang="ru-RU" dirty="0"/>
          </a:p>
          <a:p>
            <a:r>
              <a:rPr lang="ru-RU" dirty="0"/>
              <a:t>ОТСУТСТВИЕ ИНФОРМИРОВАНИЯ О ФАКТЕ ОБРАБОТКИ ПЕРСОНАЛЬНЫХ ДАННЫХ С ИСПОЛЬЗОВАНИЕМ МЕТРИЧЕСКИХ ПРОГРАММ ПРИ ВХОДЕ НА ИНТЕРНЕТ-САЙТ</a:t>
            </a:r>
          </a:p>
          <a:p>
            <a:endParaRPr lang="ru-RU" dirty="0"/>
          </a:p>
        </p:txBody>
      </p:sp>
      <p:sp>
        <p:nvSpPr>
          <p:cNvPr id="5" name="Умножение 4">
            <a:extLst>
              <a:ext uri="{FF2B5EF4-FFF2-40B4-BE49-F238E27FC236}">
                <a16:creationId xmlns:a16="http://schemas.microsoft.com/office/drawing/2014/main" xmlns="" id="{9543BB13-0A2D-0874-1003-F51EA5D1334C}"/>
              </a:ext>
            </a:extLst>
          </p:cNvPr>
          <p:cNvSpPr/>
          <p:nvPr/>
        </p:nvSpPr>
        <p:spPr>
          <a:xfrm>
            <a:off x="702400" y="1628382"/>
            <a:ext cx="308610" cy="360566"/>
          </a:xfrm>
          <a:prstGeom prst="mathMultiply">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
        <p:nvSpPr>
          <p:cNvPr id="15" name="Умножение 14">
            <a:extLst>
              <a:ext uri="{FF2B5EF4-FFF2-40B4-BE49-F238E27FC236}">
                <a16:creationId xmlns:a16="http://schemas.microsoft.com/office/drawing/2014/main" xmlns="" id="{B7E849FC-9E0C-06A3-E603-5D3BEC37492E}"/>
              </a:ext>
            </a:extLst>
          </p:cNvPr>
          <p:cNvSpPr/>
          <p:nvPr/>
        </p:nvSpPr>
        <p:spPr>
          <a:xfrm>
            <a:off x="702400" y="3549809"/>
            <a:ext cx="308610" cy="360566"/>
          </a:xfrm>
          <a:prstGeom prst="mathMultiply">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
        <p:nvSpPr>
          <p:cNvPr id="17" name="TextBox 16">
            <a:extLst>
              <a:ext uri="{FF2B5EF4-FFF2-40B4-BE49-F238E27FC236}">
                <a16:creationId xmlns:a16="http://schemas.microsoft.com/office/drawing/2014/main" xmlns="" id="{A2A68DA8-4B25-0803-F3A8-818A6ADF9EFB}"/>
              </a:ext>
            </a:extLst>
          </p:cNvPr>
          <p:cNvSpPr txBox="1"/>
          <p:nvPr/>
        </p:nvSpPr>
        <p:spPr>
          <a:xfrm>
            <a:off x="1245904" y="5209798"/>
            <a:ext cx="5436496" cy="830997"/>
          </a:xfrm>
          <a:prstGeom prst="rect">
            <a:avLst/>
          </a:prstGeom>
          <a:noFill/>
        </p:spPr>
        <p:txBody>
          <a:bodyPr wrap="square" rtlCol="0">
            <a:spAutoFit/>
          </a:bodyPr>
          <a:lstStyle/>
          <a:p>
            <a:r>
              <a:rPr lang="ru-RU" sz="1600" dirty="0">
                <a:solidFill>
                  <a:schemeClr val="bg1">
                    <a:lumMod val="50000"/>
                  </a:schemeClr>
                </a:solidFill>
              </a:rPr>
              <a:t>ИНФОРМАЦИЯ ОБ ИСПОЛЬЗОВАНИИ МЕТРИЧЕСКИХ ПРОГРАММ ПОДЛЕЖИТ ВКЛЮЧЕНИЮ В ДОКУМЕНТ, ОПРЕДЕЛЯЮЩИЙ ПОЛИТИКУ ОПЕРАТОРА В ОТНОШЕНИИ ОБРАБОТКИ ПЕРСОНАЛЬНЫХ ДАННЫХ </a:t>
            </a:r>
          </a:p>
        </p:txBody>
      </p:sp>
      <p:pic>
        <p:nvPicPr>
          <p:cNvPr id="20" name="Рисунок 19">
            <a:extLst>
              <a:ext uri="{FF2B5EF4-FFF2-40B4-BE49-F238E27FC236}">
                <a16:creationId xmlns:a16="http://schemas.microsoft.com/office/drawing/2014/main" xmlns="" id="{73E7765D-954A-C4C2-D37B-1F634FF1D845}"/>
              </a:ext>
            </a:extLst>
          </p:cNvPr>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90476" y="5353243"/>
            <a:ext cx="544106" cy="544106"/>
          </a:xfrm>
          <a:prstGeom prst="rect">
            <a:avLst/>
          </a:prstGeom>
        </p:spPr>
      </p:pic>
      <p:sp>
        <p:nvSpPr>
          <p:cNvPr id="21" name="Прямоугольник: скругленные углы 6">
            <a:extLst>
              <a:ext uri="{FF2B5EF4-FFF2-40B4-BE49-F238E27FC236}">
                <a16:creationId xmlns:a16="http://schemas.microsoft.com/office/drawing/2014/main" xmlns="" id="{4D9FFEED-48DF-F3E7-A33C-A82D277CB13F}"/>
              </a:ext>
            </a:extLst>
          </p:cNvPr>
          <p:cNvSpPr/>
          <p:nvPr/>
        </p:nvSpPr>
        <p:spPr>
          <a:xfrm>
            <a:off x="266486" y="5135922"/>
            <a:ext cx="7355125" cy="969414"/>
          </a:xfrm>
          <a:prstGeom prst="roundRect">
            <a:avLst>
              <a:gd name="adj" fmla="val 4906"/>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7483123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DFB8894-F9EB-5E47-428C-2E62D4181813}"/>
              </a:ext>
            </a:extLst>
          </p:cNvPr>
          <p:cNvSpPr>
            <a:spLocks noGrp="1"/>
          </p:cNvSpPr>
          <p:nvPr>
            <p:ph type="title"/>
          </p:nvPr>
        </p:nvSpPr>
        <p:spPr/>
        <p:txBody>
          <a:bodyPr/>
          <a:lstStyle/>
          <a:p>
            <a:r>
              <a:rPr lang="ru-RU" dirty="0"/>
              <a:t>Пользовательское соглашение / оферта </a:t>
            </a:r>
          </a:p>
        </p:txBody>
      </p:sp>
      <p:sp>
        <p:nvSpPr>
          <p:cNvPr id="4" name="Номер слайда 3">
            <a:extLst>
              <a:ext uri="{FF2B5EF4-FFF2-40B4-BE49-F238E27FC236}">
                <a16:creationId xmlns:a16="http://schemas.microsoft.com/office/drawing/2014/main" xmlns="" id="{BAD946A7-3941-2074-542C-CEC03AA84CA8}"/>
              </a:ext>
            </a:extLst>
          </p:cNvPr>
          <p:cNvSpPr>
            <a:spLocks noGrp="1"/>
          </p:cNvSpPr>
          <p:nvPr>
            <p:ph type="sldNum" sz="quarter" idx="12"/>
          </p:nvPr>
        </p:nvSpPr>
        <p:spPr/>
        <p:txBody>
          <a:bodyPr/>
          <a:lstStyle/>
          <a:p>
            <a:fld id="{5F4265DA-81D6-4092-B6C5-08F21DC4A8F6}" type="slidenum">
              <a:rPr lang="ru-RU" smtClean="0"/>
              <a:t>32</a:t>
            </a:fld>
            <a:endParaRPr lang="ru-RU"/>
          </a:p>
        </p:txBody>
      </p:sp>
      <p:sp>
        <p:nvSpPr>
          <p:cNvPr id="5" name="TextBox 4">
            <a:extLst>
              <a:ext uri="{FF2B5EF4-FFF2-40B4-BE49-F238E27FC236}">
                <a16:creationId xmlns:a16="http://schemas.microsoft.com/office/drawing/2014/main" xmlns="" id="{AD160A9C-85B5-A129-160F-894034D40B93}"/>
              </a:ext>
            </a:extLst>
          </p:cNvPr>
          <p:cNvSpPr txBox="1"/>
          <p:nvPr/>
        </p:nvSpPr>
        <p:spPr>
          <a:xfrm>
            <a:off x="815346" y="1627083"/>
            <a:ext cx="10692493" cy="2585323"/>
          </a:xfrm>
          <a:prstGeom prst="rect">
            <a:avLst/>
          </a:prstGeom>
          <a:noFill/>
        </p:spPr>
        <p:txBody>
          <a:bodyPr wrap="square" rtlCol="0">
            <a:spAutoFit/>
          </a:bodyPr>
          <a:lstStyle/>
          <a:p>
            <a:pPr algn="just"/>
            <a:r>
              <a:rPr lang="ru-RU" dirty="0"/>
              <a:t>П. 5 Ч. 1 СТ. 6 №152-ФЗ</a:t>
            </a:r>
          </a:p>
          <a:p>
            <a:pPr algn="just"/>
            <a:endParaRPr lang="ru-RU" dirty="0"/>
          </a:p>
          <a:p>
            <a:pPr algn="just"/>
            <a:r>
              <a:rPr lang="ru-RU" dirty="0"/>
              <a:t>«Обработка персональных данных </a:t>
            </a:r>
            <a:r>
              <a:rPr lang="ru-RU" dirty="0">
                <a:solidFill>
                  <a:schemeClr val="accent3"/>
                </a:solidFill>
              </a:rPr>
              <a:t>необходима для исполнения договора</a:t>
            </a:r>
            <a:r>
              <a:rPr lang="ru-RU" dirty="0"/>
              <a:t>, стороной которого либо выгодоприобретателем или поручителем по которому является субъект персональных данных, а также </a:t>
            </a:r>
            <a:r>
              <a:rPr lang="ru-RU" dirty="0">
                <a:solidFill>
                  <a:schemeClr val="accent3"/>
                </a:solidFill>
              </a:rPr>
              <a:t>для заключения договора </a:t>
            </a:r>
            <a:r>
              <a:rPr lang="ru-RU" dirty="0"/>
              <a:t>по инициативе субъекта персональных данных или договора, по которому субъект персональных данных будет являться выгодоприобретателем или поручителем. Заключаемый с субъектом персональных данных договор не может содержать положения, ограничивающие права и свободы субъекта персональных данных, устанавливающие случаи обработки персональных данных несовершеннолетних, если иное не предусмотрено законодательством Российской Федерации, а также положения, допускающие в качестве условия заключения договора бездействие субъекта персональных данных»</a:t>
            </a:r>
          </a:p>
        </p:txBody>
      </p:sp>
      <p:sp>
        <p:nvSpPr>
          <p:cNvPr id="6" name="Прямоугольник: скругленные верхние углы 5">
            <a:extLst>
              <a:ext uri="{FF2B5EF4-FFF2-40B4-BE49-F238E27FC236}">
                <a16:creationId xmlns:a16="http://schemas.microsoft.com/office/drawing/2014/main" xmlns="" id="{B041AEAC-E47B-266A-BAC9-37F8AEAB2F07}"/>
              </a:ext>
            </a:extLst>
          </p:cNvPr>
          <p:cNvSpPr/>
          <p:nvPr/>
        </p:nvSpPr>
        <p:spPr>
          <a:xfrm rot="16200000">
            <a:off x="-727773" y="2802371"/>
            <a:ext cx="2851492" cy="234750"/>
          </a:xfrm>
          <a:prstGeom prst="round2SameRect">
            <a:avLst>
              <a:gd name="adj1" fmla="val 50000"/>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скругленные углы 6">
            <a:extLst>
              <a:ext uri="{FF2B5EF4-FFF2-40B4-BE49-F238E27FC236}">
                <a16:creationId xmlns:a16="http://schemas.microsoft.com/office/drawing/2014/main" xmlns="" id="{49491CBB-B76D-8720-1101-E9D29269F34A}"/>
              </a:ext>
            </a:extLst>
          </p:cNvPr>
          <p:cNvSpPr/>
          <p:nvPr/>
        </p:nvSpPr>
        <p:spPr>
          <a:xfrm>
            <a:off x="580597" y="1494004"/>
            <a:ext cx="11025896" cy="2851489"/>
          </a:xfrm>
          <a:prstGeom prst="roundRect">
            <a:avLst>
              <a:gd name="adj" fmla="val 4906"/>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a:extLst>
              <a:ext uri="{FF2B5EF4-FFF2-40B4-BE49-F238E27FC236}">
                <a16:creationId xmlns:a16="http://schemas.microsoft.com/office/drawing/2014/main" xmlns="" id="{E31CBC24-22BB-AF44-C675-A9987F3B9FF3}"/>
              </a:ext>
            </a:extLst>
          </p:cNvPr>
          <p:cNvSpPr txBox="1"/>
          <p:nvPr/>
        </p:nvSpPr>
        <p:spPr>
          <a:xfrm>
            <a:off x="1123957" y="5226681"/>
            <a:ext cx="3709300" cy="830997"/>
          </a:xfrm>
          <a:prstGeom prst="rect">
            <a:avLst/>
          </a:prstGeom>
          <a:noFill/>
        </p:spPr>
        <p:txBody>
          <a:bodyPr wrap="square" rtlCol="0">
            <a:spAutoFit/>
          </a:bodyPr>
          <a:lstStyle/>
          <a:p>
            <a:r>
              <a:rPr lang="ru-RU" sz="1600" dirty="0">
                <a:solidFill>
                  <a:schemeClr val="bg1">
                    <a:lumMod val="50000"/>
                  </a:schemeClr>
                </a:solidFill>
              </a:rPr>
              <a:t>ОТСУТСТВИЕ УКАЗАНИЯ НА СРОК ОБРАБОТКИ ПЕРСОНАЛЬНЫХ ДАННЫХ ЛИБО ЕГО НЕКОРРЕКТНОЕ УКАЗАНИЕ (НАПРИМЕР, БЕССРОЧНАЯ ОБРАБОТКА)</a:t>
            </a:r>
          </a:p>
        </p:txBody>
      </p:sp>
      <p:sp>
        <p:nvSpPr>
          <p:cNvPr id="11" name="Умножение 10">
            <a:extLst>
              <a:ext uri="{FF2B5EF4-FFF2-40B4-BE49-F238E27FC236}">
                <a16:creationId xmlns:a16="http://schemas.microsoft.com/office/drawing/2014/main" xmlns="" id="{B3EF072D-7C25-1E4F-2331-800AA0196401}"/>
              </a:ext>
            </a:extLst>
          </p:cNvPr>
          <p:cNvSpPr/>
          <p:nvPr/>
        </p:nvSpPr>
        <p:spPr>
          <a:xfrm>
            <a:off x="815346" y="5226681"/>
            <a:ext cx="308610" cy="360566"/>
          </a:xfrm>
          <a:prstGeom prst="mathMultiply">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
        <p:nvSpPr>
          <p:cNvPr id="12" name="TextBox 11">
            <a:extLst>
              <a:ext uri="{FF2B5EF4-FFF2-40B4-BE49-F238E27FC236}">
                <a16:creationId xmlns:a16="http://schemas.microsoft.com/office/drawing/2014/main" xmlns="" id="{EC49E6A6-112D-5761-020C-9686BF7349DC}"/>
              </a:ext>
            </a:extLst>
          </p:cNvPr>
          <p:cNvSpPr txBox="1"/>
          <p:nvPr/>
        </p:nvSpPr>
        <p:spPr>
          <a:xfrm>
            <a:off x="6340483" y="4605805"/>
            <a:ext cx="5167356" cy="584775"/>
          </a:xfrm>
          <a:prstGeom prst="rect">
            <a:avLst/>
          </a:prstGeom>
          <a:noFill/>
        </p:spPr>
        <p:txBody>
          <a:bodyPr wrap="square" rtlCol="0">
            <a:spAutoFit/>
          </a:bodyPr>
          <a:lstStyle/>
          <a:p>
            <a:r>
              <a:rPr lang="ru-RU" sz="1600" dirty="0">
                <a:solidFill>
                  <a:schemeClr val="bg1">
                    <a:lumMod val="50000"/>
                  </a:schemeClr>
                </a:solidFill>
              </a:rPr>
              <a:t>ПЕРЕДАЧА ПЕРСОНАЛЬНЫХ ДАННЫХ НЕОПРЕДЕЛЕННОМУ КРУГУ ЛИЦ, В ТОМ ЧИСЛЕ ДЛЯ НАПРАВЛЕНИЯ РЕКЛАМЫ </a:t>
            </a:r>
          </a:p>
        </p:txBody>
      </p:sp>
      <p:sp>
        <p:nvSpPr>
          <p:cNvPr id="13" name="Умножение 12">
            <a:extLst>
              <a:ext uri="{FF2B5EF4-FFF2-40B4-BE49-F238E27FC236}">
                <a16:creationId xmlns:a16="http://schemas.microsoft.com/office/drawing/2014/main" xmlns="" id="{00A03657-938C-9C22-F880-A2BAF2417FB5}"/>
              </a:ext>
            </a:extLst>
          </p:cNvPr>
          <p:cNvSpPr/>
          <p:nvPr/>
        </p:nvSpPr>
        <p:spPr>
          <a:xfrm>
            <a:off x="6031873" y="4605805"/>
            <a:ext cx="308610" cy="360566"/>
          </a:xfrm>
          <a:prstGeom prst="mathMultiply">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
        <p:nvSpPr>
          <p:cNvPr id="14" name="TextBox 13">
            <a:extLst>
              <a:ext uri="{FF2B5EF4-FFF2-40B4-BE49-F238E27FC236}">
                <a16:creationId xmlns:a16="http://schemas.microsoft.com/office/drawing/2014/main" xmlns="" id="{43397C7D-8991-0503-45BC-AFCE9E5E4C92}"/>
              </a:ext>
            </a:extLst>
          </p:cNvPr>
          <p:cNvSpPr txBox="1"/>
          <p:nvPr/>
        </p:nvSpPr>
        <p:spPr>
          <a:xfrm>
            <a:off x="1123956" y="4605804"/>
            <a:ext cx="5167356" cy="338554"/>
          </a:xfrm>
          <a:prstGeom prst="rect">
            <a:avLst/>
          </a:prstGeom>
          <a:noFill/>
        </p:spPr>
        <p:txBody>
          <a:bodyPr wrap="square" rtlCol="0">
            <a:spAutoFit/>
          </a:bodyPr>
          <a:lstStyle/>
          <a:p>
            <a:r>
              <a:rPr lang="ru-RU" sz="1600" dirty="0">
                <a:solidFill>
                  <a:schemeClr val="bg1">
                    <a:lumMod val="50000"/>
                  </a:schemeClr>
                </a:solidFill>
              </a:rPr>
              <a:t>БЕЗДЕЙСТВИЕ СУБЪЕКТА КАК ПОДТВЕРЖДЕНИЕ АКЦЕПТА ОФЕРТЫ </a:t>
            </a:r>
          </a:p>
        </p:txBody>
      </p:sp>
      <p:sp>
        <p:nvSpPr>
          <p:cNvPr id="15" name="Умножение 14">
            <a:extLst>
              <a:ext uri="{FF2B5EF4-FFF2-40B4-BE49-F238E27FC236}">
                <a16:creationId xmlns:a16="http://schemas.microsoft.com/office/drawing/2014/main" xmlns="" id="{5FE0BD08-80E5-58C6-E482-BCB88967118E}"/>
              </a:ext>
            </a:extLst>
          </p:cNvPr>
          <p:cNvSpPr/>
          <p:nvPr/>
        </p:nvSpPr>
        <p:spPr>
          <a:xfrm>
            <a:off x="815346" y="4605804"/>
            <a:ext cx="308610" cy="360566"/>
          </a:xfrm>
          <a:prstGeom prst="mathMultiply">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2577489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xmlns="" id="{2E1BD301-18C1-43FA-89AB-7FD6A10969A0}"/>
              </a:ext>
            </a:extLst>
          </p:cNvPr>
          <p:cNvSpPr>
            <a:spLocks noGrp="1"/>
          </p:cNvSpPr>
          <p:nvPr>
            <p:ph type="ctrTitle"/>
          </p:nvPr>
        </p:nvSpPr>
        <p:spPr>
          <a:xfrm>
            <a:off x="914400" y="2777488"/>
            <a:ext cx="10363200" cy="1452996"/>
          </a:xfrm>
        </p:spPr>
        <p:txBody>
          <a:bodyPr/>
          <a:lstStyle/>
          <a:p>
            <a:r>
              <a:rPr lang="ru-RU" dirty="0"/>
              <a:t>Спасибо за внимание!</a:t>
            </a:r>
          </a:p>
        </p:txBody>
      </p:sp>
      <p:sp>
        <p:nvSpPr>
          <p:cNvPr id="3" name="Объект 6">
            <a:extLst>
              <a:ext uri="{FF2B5EF4-FFF2-40B4-BE49-F238E27FC236}">
                <a16:creationId xmlns:a16="http://schemas.microsoft.com/office/drawing/2014/main" xmlns="" id="{03E13DF6-B2A1-4633-ACB0-6199C4734B6E}"/>
              </a:ext>
            </a:extLst>
          </p:cNvPr>
          <p:cNvSpPr txBox="1">
            <a:spLocks/>
          </p:cNvSpPr>
          <p:nvPr/>
        </p:nvSpPr>
        <p:spPr>
          <a:xfrm>
            <a:off x="538243" y="4744279"/>
            <a:ext cx="6083767" cy="165489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ru-RU" sz="1800" dirty="0"/>
          </a:p>
          <a:p>
            <a:pPr marL="0" indent="0">
              <a:buNone/>
            </a:pPr>
            <a:r>
              <a:rPr lang="ru-RU" sz="1800" b="1" dirty="0">
                <a:solidFill>
                  <a:schemeClr val="tx2">
                    <a:lumMod val="75000"/>
                  </a:schemeClr>
                </a:solidFill>
                <a:cs typeface="Times New Roman" panose="02020603050405020304" pitchFamily="18" charset="0"/>
              </a:rPr>
              <a:t>Телефоны для справок </a:t>
            </a:r>
            <a:br>
              <a:rPr lang="ru-RU" sz="1800" b="1" dirty="0">
                <a:solidFill>
                  <a:schemeClr val="tx2">
                    <a:lumMod val="75000"/>
                  </a:schemeClr>
                </a:solidFill>
                <a:cs typeface="Times New Roman" panose="02020603050405020304" pitchFamily="18" charset="0"/>
              </a:rPr>
            </a:br>
            <a:r>
              <a:rPr lang="ru-RU" sz="1800" b="1" dirty="0" smtClean="0">
                <a:solidFill>
                  <a:schemeClr val="tx2">
                    <a:lumMod val="75000"/>
                  </a:schemeClr>
                </a:solidFill>
                <a:cs typeface="Times New Roman" panose="02020603050405020304" pitchFamily="18" charset="0"/>
              </a:rPr>
              <a:t>Управления </a:t>
            </a:r>
            <a:r>
              <a:rPr lang="ru-RU" sz="1800" b="1" dirty="0" err="1">
                <a:solidFill>
                  <a:schemeClr val="tx2">
                    <a:lumMod val="75000"/>
                  </a:schemeClr>
                </a:solidFill>
                <a:cs typeface="Times New Roman" panose="02020603050405020304" pitchFamily="18" charset="0"/>
              </a:rPr>
              <a:t>Роскомнадзора</a:t>
            </a:r>
            <a:r>
              <a:rPr lang="ru-RU" sz="1800" b="1" dirty="0">
                <a:solidFill>
                  <a:schemeClr val="tx2">
                    <a:lumMod val="75000"/>
                  </a:schemeClr>
                </a:solidFill>
                <a:cs typeface="Times New Roman" panose="02020603050405020304" pitchFamily="18" charset="0"/>
              </a:rPr>
              <a:t> по </a:t>
            </a:r>
            <a:r>
              <a:rPr lang="ru-RU" sz="1800" b="1" dirty="0" smtClean="0">
                <a:solidFill>
                  <a:schemeClr val="tx2">
                    <a:lumMod val="75000"/>
                  </a:schemeClr>
                </a:solidFill>
                <a:cs typeface="Times New Roman" panose="02020603050405020304" pitchFamily="18" charset="0"/>
              </a:rPr>
              <a:t>Центральному федеральному округу:</a:t>
            </a:r>
            <a:r>
              <a:rPr lang="ru-RU" sz="1800" b="1" dirty="0">
                <a:solidFill>
                  <a:schemeClr val="tx2">
                    <a:lumMod val="75000"/>
                  </a:schemeClr>
                </a:solidFill>
                <a:cs typeface="Times New Roman" panose="02020603050405020304" pitchFamily="18" charset="0"/>
              </a:rPr>
              <a:t/>
            </a:r>
            <a:br>
              <a:rPr lang="ru-RU" sz="1800" b="1" dirty="0">
                <a:solidFill>
                  <a:schemeClr val="tx2">
                    <a:lumMod val="75000"/>
                  </a:schemeClr>
                </a:solidFill>
                <a:cs typeface="Times New Roman" panose="02020603050405020304" pitchFamily="18" charset="0"/>
              </a:rPr>
            </a:br>
            <a:r>
              <a:rPr lang="ru-RU" sz="1800" b="1" dirty="0">
                <a:solidFill>
                  <a:schemeClr val="tx2">
                    <a:lumMod val="75000"/>
                  </a:schemeClr>
                </a:solidFill>
                <a:cs typeface="Times New Roman" panose="02020603050405020304" pitchFamily="18" charset="0"/>
              </a:rPr>
              <a:t/>
            </a:r>
            <a:br>
              <a:rPr lang="ru-RU" sz="1800" b="1" dirty="0">
                <a:solidFill>
                  <a:schemeClr val="tx2">
                    <a:lumMod val="75000"/>
                  </a:schemeClr>
                </a:solidFill>
                <a:cs typeface="Times New Roman" panose="02020603050405020304" pitchFamily="18" charset="0"/>
              </a:rPr>
            </a:br>
            <a:r>
              <a:rPr lang="ru-RU" sz="1800" b="1" dirty="0" smtClean="0">
                <a:solidFill>
                  <a:schemeClr val="tx2">
                    <a:lumMod val="75000"/>
                  </a:schemeClr>
                </a:solidFill>
                <a:cs typeface="Times New Roman" panose="02020603050405020304" pitchFamily="18" charset="0"/>
              </a:rPr>
              <a:t>8 (495) 249-33-52 (доб.204, 206), 249-33-85 (доб.219)</a:t>
            </a:r>
            <a:endParaRPr lang="ru-RU" sz="1800" dirty="0">
              <a:solidFill>
                <a:schemeClr val="tx2">
                  <a:lumMod val="75000"/>
                </a:schemeClr>
              </a:solidFill>
            </a:endParaRPr>
          </a:p>
        </p:txBody>
      </p:sp>
    </p:spTree>
    <p:extLst>
      <p:ext uri="{BB962C8B-B14F-4D97-AF65-F5344CB8AC3E}">
        <p14:creationId xmlns:p14="http://schemas.microsoft.com/office/powerpoint/2010/main" val="3550455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0597" y="353683"/>
            <a:ext cx="9883245" cy="948906"/>
          </a:xfrm>
        </p:spPr>
        <p:txBody>
          <a:bodyPr>
            <a:normAutofit fontScale="90000"/>
          </a:bodyPr>
          <a:lstStyle/>
          <a:p>
            <a:r>
              <a:rPr lang="ru-RU" dirty="0"/>
              <a:t>Субъект персональных данных имеет право на получение информации, касающейся обработки его персональных данных, </a:t>
            </a:r>
            <a:r>
              <a:rPr lang="ru-RU" dirty="0" smtClean="0"/>
              <a:t/>
            </a:r>
            <a:br>
              <a:rPr lang="ru-RU" dirty="0" smtClean="0"/>
            </a:br>
            <a:r>
              <a:rPr lang="ru-RU" dirty="0" smtClean="0"/>
              <a:t>в </a:t>
            </a:r>
            <a:r>
              <a:rPr lang="ru-RU" dirty="0"/>
              <a:t>том числе содержащей (ч. 7 ст. 14) </a:t>
            </a:r>
          </a:p>
        </p:txBody>
      </p:sp>
      <p:sp>
        <p:nvSpPr>
          <p:cNvPr id="4" name="Номер слайда 3"/>
          <p:cNvSpPr>
            <a:spLocks noGrp="1"/>
          </p:cNvSpPr>
          <p:nvPr>
            <p:ph type="sldNum" sz="quarter" idx="12"/>
          </p:nvPr>
        </p:nvSpPr>
        <p:spPr/>
        <p:txBody>
          <a:bodyPr/>
          <a:lstStyle/>
          <a:p>
            <a:fld id="{5F4265DA-81D6-4092-B6C5-08F21DC4A8F6}" type="slidenum">
              <a:rPr lang="ru-RU" smtClean="0"/>
              <a:t>4</a:t>
            </a:fld>
            <a:endParaRPr lang="ru-RU"/>
          </a:p>
        </p:txBody>
      </p:sp>
      <p:sp>
        <p:nvSpPr>
          <p:cNvPr id="5" name="Объект 4">
            <a:extLst>
              <a:ext uri="{FF2B5EF4-FFF2-40B4-BE49-F238E27FC236}">
                <a16:creationId xmlns:a16="http://schemas.microsoft.com/office/drawing/2014/main" xmlns="" id="{DC69CB0D-AA47-4E9E-8F13-DF02F2B638FA}"/>
              </a:ext>
            </a:extLst>
          </p:cNvPr>
          <p:cNvSpPr txBox="1">
            <a:spLocks noGrp="1"/>
          </p:cNvSpPr>
          <p:nvPr>
            <p:ph idx="1"/>
          </p:nvPr>
        </p:nvSpPr>
        <p:spPr>
          <a:xfrm>
            <a:off x="580598" y="1382574"/>
            <a:ext cx="11025898" cy="5054717"/>
          </a:xfrm>
          <a:prstGeom prst="rect">
            <a:avLst/>
          </a:prstGeom>
          <a:noFill/>
        </p:spPr>
        <p:txBody>
          <a:bodyPr wrap="square" rtlCol="0">
            <a:spAutoFit/>
          </a:bodyPr>
          <a:lstStyle/>
          <a:p>
            <a:pPr marL="0" indent="0">
              <a:buNone/>
            </a:pPr>
            <a:r>
              <a:rPr lang="ru-RU" sz="2600" dirty="0" smtClean="0">
                <a:solidFill>
                  <a:srgbClr val="3C1E78"/>
                </a:solidFill>
              </a:rPr>
              <a:t>5</a:t>
            </a:r>
            <a:r>
              <a:rPr lang="ru-RU" sz="2600" dirty="0">
                <a:solidFill>
                  <a:srgbClr val="3C1E78"/>
                </a:solidFill>
              </a:rPr>
              <a:t>) обрабатываемые персональные данные, относящиеся к соответствующему субъекту персональных данных, источник их получения, если иной порядок представления таких данных не предусмотрен федеральным законом; </a:t>
            </a:r>
          </a:p>
          <a:p>
            <a:pPr marL="0" indent="0">
              <a:buNone/>
            </a:pPr>
            <a:r>
              <a:rPr lang="ru-RU" sz="2600" dirty="0">
                <a:solidFill>
                  <a:srgbClr val="3C1E78"/>
                </a:solidFill>
              </a:rPr>
              <a:t>6) сроки обработки персональных данных, в том числе сроки их хранения; </a:t>
            </a:r>
          </a:p>
          <a:p>
            <a:pPr marL="0" indent="0">
              <a:buNone/>
            </a:pPr>
            <a:r>
              <a:rPr lang="ru-RU" sz="2600" dirty="0">
                <a:solidFill>
                  <a:srgbClr val="3C1E78"/>
                </a:solidFill>
              </a:rPr>
              <a:t>7) порядок осуществления субъектом персональных данных прав, предусмотренных настоящим Федеральным законом; </a:t>
            </a:r>
          </a:p>
          <a:p>
            <a:pPr marL="0" indent="0">
              <a:buNone/>
            </a:pPr>
            <a:r>
              <a:rPr lang="ru-RU" sz="2600" dirty="0">
                <a:solidFill>
                  <a:srgbClr val="3C1E78"/>
                </a:solidFill>
              </a:rPr>
              <a:t>8) информацию об осуществленной или о предполагаемой трансграничной передаче данных; </a:t>
            </a:r>
          </a:p>
          <a:p>
            <a:pPr marL="0" indent="0">
              <a:buNone/>
            </a:pPr>
            <a:r>
              <a:rPr lang="ru-RU" sz="2600" dirty="0">
                <a:solidFill>
                  <a:srgbClr val="3C1E78"/>
                </a:solidFill>
              </a:rPr>
              <a:t>9) наименование или фамилию, имя, отчество и адрес лица, осуществляющего обработку персональных данных по поручению оператора, если обработка поручена или будет поручена такому лицу; </a:t>
            </a:r>
          </a:p>
          <a:p>
            <a:pPr marL="0" indent="0">
              <a:buNone/>
            </a:pPr>
            <a:r>
              <a:rPr lang="ru-RU" sz="2600" b="1" u="sng" dirty="0">
                <a:solidFill>
                  <a:srgbClr val="3C1E78"/>
                </a:solidFill>
              </a:rPr>
              <a:t>9.1) информацию о способах исполнения оператором обязанностей, установленных статьей 18.1 </a:t>
            </a:r>
            <a:r>
              <a:rPr lang="ru-RU" sz="2600" b="1" u="sng" dirty="0" smtClean="0">
                <a:solidFill>
                  <a:srgbClr val="3C1E78"/>
                </a:solidFill>
              </a:rPr>
              <a:t>152-ФЗ</a:t>
            </a:r>
            <a:endParaRPr lang="ru-RU" sz="2600" i="1" dirty="0">
              <a:solidFill>
                <a:srgbClr val="3C1E78"/>
              </a:solidFill>
            </a:endParaRPr>
          </a:p>
        </p:txBody>
      </p:sp>
    </p:spTree>
    <p:extLst>
      <p:ext uri="{BB962C8B-B14F-4D97-AF65-F5344CB8AC3E}">
        <p14:creationId xmlns:p14="http://schemas.microsoft.com/office/powerpoint/2010/main" val="309241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9E908F7-F580-4403-B219-F542018012DC}"/>
              </a:ext>
            </a:extLst>
          </p:cNvPr>
          <p:cNvSpPr>
            <a:spLocks noGrp="1"/>
          </p:cNvSpPr>
          <p:nvPr>
            <p:ph type="title"/>
          </p:nvPr>
        </p:nvSpPr>
        <p:spPr>
          <a:xfrm>
            <a:off x="580597" y="130629"/>
            <a:ext cx="10278992" cy="1024267"/>
          </a:xfrm>
        </p:spPr>
        <p:txBody>
          <a:bodyPr>
            <a:noAutofit/>
          </a:bodyPr>
          <a:lstStyle/>
          <a:p>
            <a:r>
              <a:rPr lang="ru-RU" sz="1800" dirty="0">
                <a:solidFill>
                  <a:srgbClr val="C00000"/>
                </a:solidFill>
              </a:rPr>
              <a:t>ПРИКАЗ РОСКОМНАДЗОРА от 27.10.2022 № </a:t>
            </a:r>
            <a:r>
              <a:rPr lang="ru-RU" sz="1800" dirty="0" smtClean="0">
                <a:solidFill>
                  <a:srgbClr val="C00000"/>
                </a:solidFill>
              </a:rPr>
              <a:t>178</a:t>
            </a:r>
            <a:r>
              <a:rPr lang="ru-RU" sz="1800" dirty="0" smtClean="0"/>
              <a:t/>
            </a:r>
            <a:br>
              <a:rPr lang="ru-RU" sz="1800" dirty="0" smtClean="0"/>
            </a:br>
            <a:r>
              <a:rPr lang="ru-RU" sz="1800" dirty="0" smtClean="0"/>
              <a:t>«ОБ УТВЕРЖДЕНИИ ТРЕБОВАНИЙ ПО ОЦЕНКЕ ВРЕДА, КОТОРЫЙ МОЖЕТ БЫТЬ</a:t>
            </a:r>
            <a:br>
              <a:rPr lang="ru-RU" sz="1800" dirty="0" smtClean="0"/>
            </a:br>
            <a:r>
              <a:rPr lang="ru-RU" sz="1800" dirty="0" smtClean="0"/>
              <a:t>ПРИЧИНЕН СУБЪЕКТАМ ПЕРСОНАЛЬНЫХ ДАННЫХ В СЛУЧАЕ НАРУШЕНИЯ </a:t>
            </a:r>
            <a:br>
              <a:rPr lang="ru-RU" sz="1800" dirty="0" smtClean="0"/>
            </a:br>
            <a:r>
              <a:rPr lang="ru-RU" sz="1800" dirty="0" smtClean="0"/>
              <a:t>ФЕДЕРАЛЬНОГО ЗАКОНА «О ПЕРСОНАЛЬНЫХ ДАННЫХ»</a:t>
            </a:r>
            <a:endParaRPr lang="ru-RU" sz="1800" dirty="0"/>
          </a:p>
        </p:txBody>
      </p:sp>
      <p:sp>
        <p:nvSpPr>
          <p:cNvPr id="4" name="Номер слайда 3">
            <a:extLst>
              <a:ext uri="{FF2B5EF4-FFF2-40B4-BE49-F238E27FC236}">
                <a16:creationId xmlns:a16="http://schemas.microsoft.com/office/drawing/2014/main" xmlns="" id="{A9BB465F-0E53-4847-AE30-135903CA4BBA}"/>
              </a:ext>
            </a:extLst>
          </p:cNvPr>
          <p:cNvSpPr>
            <a:spLocks noGrp="1"/>
          </p:cNvSpPr>
          <p:nvPr>
            <p:ph type="sldNum" sz="quarter" idx="12"/>
          </p:nvPr>
        </p:nvSpPr>
        <p:spPr/>
        <p:txBody>
          <a:bodyPr/>
          <a:lstStyle/>
          <a:p>
            <a:fld id="{5F4265DA-81D6-4092-B6C5-08F21DC4A8F6}" type="slidenum">
              <a:rPr lang="ru-RU" smtClean="0"/>
              <a:t>5</a:t>
            </a:fld>
            <a:endParaRPr lang="ru-RU" dirty="0"/>
          </a:p>
        </p:txBody>
      </p:sp>
      <p:sp>
        <p:nvSpPr>
          <p:cNvPr id="14" name="Прямоугольник 13">
            <a:extLst>
              <a:ext uri="{FF2B5EF4-FFF2-40B4-BE49-F238E27FC236}">
                <a16:creationId xmlns:a16="http://schemas.microsoft.com/office/drawing/2014/main" xmlns="" id="{40F6736F-732D-4685-B931-1F9FD7AB93BE}"/>
              </a:ext>
            </a:extLst>
          </p:cNvPr>
          <p:cNvSpPr/>
          <p:nvPr/>
        </p:nvSpPr>
        <p:spPr>
          <a:xfrm>
            <a:off x="5881141" y="3614004"/>
            <a:ext cx="3373533" cy="15394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36000" bIns="72000" rtlCol="0" anchor="t"/>
          <a:lstStyle/>
          <a:p>
            <a:pPr>
              <a:lnSpc>
                <a:spcPts val="2500"/>
              </a:lnSpc>
            </a:pPr>
            <a:r>
              <a:rPr lang="ru-RU" dirty="0" smtClean="0">
                <a:solidFill>
                  <a:schemeClr val="tx2">
                    <a:lumMod val="75000"/>
                  </a:schemeClr>
                </a:solidFill>
              </a:rPr>
              <a:t>Методика </a:t>
            </a:r>
            <a:r>
              <a:rPr lang="ru-RU" dirty="0">
                <a:solidFill>
                  <a:schemeClr val="tx2">
                    <a:lumMod val="75000"/>
                  </a:schemeClr>
                </a:solidFill>
              </a:rPr>
              <a:t>проведения оценки </a:t>
            </a:r>
            <a:r>
              <a:rPr lang="ru-RU" dirty="0" smtClean="0">
                <a:solidFill>
                  <a:schemeClr val="tx2">
                    <a:lumMod val="75000"/>
                  </a:schemeClr>
                </a:solidFill>
              </a:rPr>
              <a:t>вреда </a:t>
            </a:r>
          </a:p>
          <a:p>
            <a:pPr>
              <a:lnSpc>
                <a:spcPts val="2500"/>
              </a:lnSpc>
            </a:pPr>
            <a:r>
              <a:rPr lang="ru-RU" dirty="0" smtClean="0">
                <a:solidFill>
                  <a:schemeClr val="tx2">
                    <a:lumMod val="75000"/>
                  </a:schemeClr>
                </a:solidFill>
              </a:rPr>
              <a:t>Периодичность проведения </a:t>
            </a:r>
          </a:p>
          <a:p>
            <a:pPr>
              <a:lnSpc>
                <a:spcPts val="2500"/>
              </a:lnSpc>
            </a:pPr>
            <a:r>
              <a:rPr lang="ru-RU" dirty="0" smtClean="0">
                <a:solidFill>
                  <a:schemeClr val="tx2">
                    <a:lumMod val="75000"/>
                  </a:schemeClr>
                </a:solidFill>
              </a:rPr>
              <a:t>Определение комиссии по оценки вреда</a:t>
            </a:r>
          </a:p>
          <a:p>
            <a:pPr>
              <a:lnSpc>
                <a:spcPts val="2500"/>
              </a:lnSpc>
            </a:pPr>
            <a:r>
              <a:rPr lang="ru-RU" dirty="0" smtClean="0">
                <a:solidFill>
                  <a:schemeClr val="tx2">
                    <a:lumMod val="75000"/>
                  </a:schemeClr>
                </a:solidFill>
              </a:rPr>
              <a:t>Право подписи акта оценки вреда</a:t>
            </a:r>
          </a:p>
          <a:p>
            <a:endParaRPr lang="ru-RU" dirty="0" smtClean="0">
              <a:solidFill>
                <a:schemeClr val="tx2">
                  <a:lumMod val="75000"/>
                </a:schemeClr>
              </a:solidFill>
            </a:endParaRPr>
          </a:p>
        </p:txBody>
      </p:sp>
      <p:sp>
        <p:nvSpPr>
          <p:cNvPr id="11" name="Прямоугольник: скругленные углы 12">
            <a:extLst>
              <a:ext uri="{FF2B5EF4-FFF2-40B4-BE49-F238E27FC236}">
                <a16:creationId xmlns:a16="http://schemas.microsoft.com/office/drawing/2014/main" xmlns="" id="{4926984E-EE79-40A2-B96C-FD6CC80CB92F}"/>
              </a:ext>
            </a:extLst>
          </p:cNvPr>
          <p:cNvSpPr/>
          <p:nvPr/>
        </p:nvSpPr>
        <p:spPr>
          <a:xfrm>
            <a:off x="5881141" y="1524480"/>
            <a:ext cx="5736916" cy="1383663"/>
          </a:xfrm>
          <a:prstGeom prst="roundRect">
            <a:avLst>
              <a:gd name="adj" fmla="val 528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p:cNvSpPr txBox="1"/>
          <p:nvPr/>
        </p:nvSpPr>
        <p:spPr>
          <a:xfrm>
            <a:off x="5776100" y="1607277"/>
            <a:ext cx="5946999" cy="1200329"/>
          </a:xfrm>
          <a:prstGeom prst="rect">
            <a:avLst/>
          </a:prstGeom>
          <a:noFill/>
        </p:spPr>
        <p:txBody>
          <a:bodyPr wrap="square" rtlCol="0">
            <a:spAutoFit/>
          </a:bodyPr>
          <a:lstStyle/>
          <a:p>
            <a:pPr algn="ctr"/>
            <a:r>
              <a:rPr lang="ru-RU" dirty="0" smtClean="0">
                <a:solidFill>
                  <a:schemeClr val="bg2">
                    <a:lumMod val="25000"/>
                  </a:schemeClr>
                </a:solidFill>
              </a:rPr>
              <a:t>Оператор </a:t>
            </a:r>
            <a:r>
              <a:rPr lang="ru-RU" b="1" dirty="0">
                <a:solidFill>
                  <a:schemeClr val="accent1">
                    <a:lumMod val="75000"/>
                  </a:schemeClr>
                </a:solidFill>
              </a:rPr>
              <a:t>самостоятельно</a:t>
            </a:r>
            <a:r>
              <a:rPr lang="ru-RU" dirty="0">
                <a:solidFill>
                  <a:schemeClr val="accent1">
                    <a:lumMod val="75000"/>
                  </a:schemeClr>
                </a:solidFill>
              </a:rPr>
              <a:t> </a:t>
            </a:r>
            <a:r>
              <a:rPr lang="ru-RU" dirty="0">
                <a:solidFill>
                  <a:schemeClr val="bg2">
                    <a:lumMod val="25000"/>
                  </a:schemeClr>
                </a:solidFill>
              </a:rPr>
              <a:t>определяет состав и перечень мер, </a:t>
            </a:r>
            <a:endParaRPr lang="ru-RU" dirty="0" smtClean="0">
              <a:solidFill>
                <a:schemeClr val="bg2">
                  <a:lumMod val="25000"/>
                </a:schemeClr>
              </a:solidFill>
            </a:endParaRPr>
          </a:p>
          <a:p>
            <a:pPr algn="ctr"/>
            <a:r>
              <a:rPr lang="ru-RU" dirty="0" smtClean="0">
                <a:solidFill>
                  <a:schemeClr val="bg2">
                    <a:lumMod val="25000"/>
                  </a:schemeClr>
                </a:solidFill>
              </a:rPr>
              <a:t>необходимых </a:t>
            </a:r>
            <a:r>
              <a:rPr lang="ru-RU" dirty="0">
                <a:solidFill>
                  <a:schemeClr val="bg2">
                    <a:lumMod val="25000"/>
                  </a:schemeClr>
                </a:solidFill>
              </a:rPr>
              <a:t>и достаточных для обеспечения выполнения обязанностей, предусмотренных </a:t>
            </a:r>
            <a:r>
              <a:rPr lang="ru-RU" dirty="0" smtClean="0">
                <a:solidFill>
                  <a:schemeClr val="bg2">
                    <a:lumMod val="25000"/>
                  </a:schemeClr>
                </a:solidFill>
              </a:rPr>
              <a:t>Федеральным законом «О персональных данных»</a:t>
            </a:r>
          </a:p>
          <a:p>
            <a:pPr algn="ctr"/>
            <a:r>
              <a:rPr lang="ru-RU" dirty="0" smtClean="0">
                <a:solidFill>
                  <a:schemeClr val="bg2">
                    <a:lumMod val="25000"/>
                  </a:schemeClr>
                </a:solidFill>
              </a:rPr>
              <a:t>(ч. 1 ст. 18.1 ФЗ-152)</a:t>
            </a:r>
            <a:endParaRPr lang="ru-RU" dirty="0"/>
          </a:p>
        </p:txBody>
      </p:sp>
      <p:cxnSp>
        <p:nvCxnSpPr>
          <p:cNvPr id="12" name="Прямая соединительная линия 11">
            <a:extLst>
              <a:ext uri="{FF2B5EF4-FFF2-40B4-BE49-F238E27FC236}">
                <a16:creationId xmlns:a16="http://schemas.microsoft.com/office/drawing/2014/main" xmlns="" id="{120C51EB-6DB5-4045-B8A7-76575969C355}"/>
              </a:ext>
            </a:extLst>
          </p:cNvPr>
          <p:cNvCxnSpPr>
            <a:cxnSpLocks/>
          </p:cNvCxnSpPr>
          <p:nvPr/>
        </p:nvCxnSpPr>
        <p:spPr>
          <a:xfrm>
            <a:off x="5551713" y="1480959"/>
            <a:ext cx="0" cy="4519401"/>
          </a:xfrm>
          <a:prstGeom prst="line">
            <a:avLst/>
          </a:prstGeom>
          <a:ln w="22225">
            <a:solidFill>
              <a:schemeClr val="bg2">
                <a:lumMod val="9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0" name="Рисунок 19" descr="Флажок со сплошной заливкой">
            <a:extLst>
              <a:ext uri="{FF2B5EF4-FFF2-40B4-BE49-F238E27FC236}">
                <a16:creationId xmlns="" xmlns:a16="http://schemas.microsoft.com/office/drawing/2014/main" id="{7C2ED8CD-9061-C556-7628-03D1A529317F}"/>
              </a:ext>
            </a:extLst>
          </p:cNvPr>
          <p:cNvPicPr>
            <a:picLocks noChangeAspect="1"/>
          </p:cNvPicPr>
          <p:nvPr/>
        </p:nvPicPr>
        <p:blipFill>
          <a:blip r:embed="rId2">
            <a:extLst>
              <a:ext uri="{96DAC541-7B7A-43D3-8B79-37D633B846F1}">
                <asvg:svgBlip xmlns="" xmlns:asvg="http://schemas.microsoft.com/office/drawing/2016/SVG/main" r:embed="rId13"/>
              </a:ext>
            </a:extLst>
          </a:blip>
          <a:stretch>
            <a:fillRect/>
          </a:stretch>
        </p:blipFill>
        <p:spPr>
          <a:xfrm>
            <a:off x="492742" y="3151444"/>
            <a:ext cx="298876" cy="298876"/>
          </a:xfrm>
          <a:prstGeom prst="rect">
            <a:avLst/>
          </a:prstGeom>
        </p:spPr>
      </p:pic>
      <p:sp>
        <p:nvSpPr>
          <p:cNvPr id="22" name="Прямоугольник 21">
            <a:extLst>
              <a:ext uri="{FF2B5EF4-FFF2-40B4-BE49-F238E27FC236}">
                <a16:creationId xmlns:a16="http://schemas.microsoft.com/office/drawing/2014/main" xmlns="" id="{506DBD54-5220-4563-8B53-F76ED6353781}"/>
              </a:ext>
            </a:extLst>
          </p:cNvPr>
          <p:cNvSpPr/>
          <p:nvPr/>
        </p:nvSpPr>
        <p:spPr>
          <a:xfrm>
            <a:off x="984050" y="3102495"/>
            <a:ext cx="4390146" cy="12169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36000" bIns="72000" rtlCol="0" anchor="t"/>
          <a:lstStyle/>
          <a:p>
            <a:pPr algn="just"/>
            <a:r>
              <a:rPr lang="ru-RU" dirty="0" smtClean="0">
                <a:solidFill>
                  <a:schemeClr val="tx1"/>
                </a:solidFill>
              </a:rPr>
              <a:t>ЕСЛИ В ДЕЯТЕЛЬНОСТИ </a:t>
            </a:r>
            <a:r>
              <a:rPr lang="ru-RU" dirty="0">
                <a:solidFill>
                  <a:schemeClr val="tx1"/>
                </a:solidFill>
              </a:rPr>
              <a:t>ОПЕРАТОРА </a:t>
            </a:r>
            <a:r>
              <a:rPr lang="ru-RU" dirty="0" smtClean="0">
                <a:solidFill>
                  <a:schemeClr val="tx1"/>
                </a:solidFill>
              </a:rPr>
              <a:t>ОПЕРАТОРОМ</a:t>
            </a:r>
            <a:r>
              <a:rPr lang="en-US" dirty="0" smtClean="0">
                <a:solidFill>
                  <a:schemeClr val="tx1"/>
                </a:solidFill>
              </a:rPr>
              <a:t/>
            </a:r>
            <a:br>
              <a:rPr lang="en-US" dirty="0" smtClean="0">
                <a:solidFill>
                  <a:schemeClr val="tx1"/>
                </a:solidFill>
              </a:rPr>
            </a:br>
            <a:r>
              <a:rPr lang="ru-RU" dirty="0" smtClean="0">
                <a:solidFill>
                  <a:schemeClr val="tx1"/>
                </a:solidFill>
              </a:rPr>
              <a:t>НЕ ВЫЯВЛЕНЫ СЛУЧАИ, УСТАНОВЛЕННЫЕ ПРИКАЗОМ</a:t>
            </a:r>
            <a:r>
              <a:rPr lang="en-US" dirty="0" smtClean="0">
                <a:solidFill>
                  <a:schemeClr val="tx1"/>
                </a:solidFill>
              </a:rPr>
              <a:t/>
            </a:r>
            <a:br>
              <a:rPr lang="en-US" dirty="0" smtClean="0">
                <a:solidFill>
                  <a:schemeClr val="tx1"/>
                </a:solidFill>
              </a:rPr>
            </a:br>
            <a:r>
              <a:rPr lang="ru-RU" dirty="0" smtClean="0">
                <a:solidFill>
                  <a:schemeClr val="tx1"/>
                </a:solidFill>
              </a:rPr>
              <a:t>№ </a:t>
            </a:r>
            <a:r>
              <a:rPr lang="ru-RU" dirty="0">
                <a:solidFill>
                  <a:schemeClr val="tx1"/>
                </a:solidFill>
              </a:rPr>
              <a:t>178 – В </a:t>
            </a:r>
            <a:r>
              <a:rPr lang="ru-RU" dirty="0" smtClean="0">
                <a:solidFill>
                  <a:schemeClr val="tx1"/>
                </a:solidFill>
              </a:rPr>
              <a:t>АКТЕ ОЦЕНКИ ВРЕДА УКАЗЫВАЕТСЯ </a:t>
            </a:r>
            <a:r>
              <a:rPr lang="ru-RU" b="1" dirty="0" smtClean="0">
                <a:solidFill>
                  <a:schemeClr val="tx1"/>
                </a:solidFill>
              </a:rPr>
              <a:t>ВЫВОД ОБ ОТСУТСТВИИ СТЕПЕНИ ВРЕДА</a:t>
            </a:r>
            <a:endParaRPr lang="ru-RU" b="1" dirty="0">
              <a:solidFill>
                <a:schemeClr val="tx1"/>
              </a:solidFill>
            </a:endParaRPr>
          </a:p>
        </p:txBody>
      </p:sp>
      <p:pic>
        <p:nvPicPr>
          <p:cNvPr id="25" name="Рисунок 24" descr="Флажок со сплошной заливкой">
            <a:extLst>
              <a:ext uri="{FF2B5EF4-FFF2-40B4-BE49-F238E27FC236}">
                <a16:creationId xmlns="" xmlns:a16="http://schemas.microsoft.com/office/drawing/2014/main" id="{7C2ED8CD-9061-C556-7628-03D1A529317F}"/>
              </a:ext>
            </a:extLst>
          </p:cNvPr>
          <p:cNvPicPr>
            <a:picLocks noChangeAspect="1"/>
          </p:cNvPicPr>
          <p:nvPr/>
        </p:nvPicPr>
        <p:blipFill>
          <a:blip r:embed="rId2">
            <a:extLst>
              <a:ext uri="{96DAC541-7B7A-43D3-8B79-37D633B846F1}">
                <asvg:svgBlip xmlns="" xmlns:asvg="http://schemas.microsoft.com/office/drawing/2016/SVG/main" r:embed="rId13"/>
              </a:ext>
            </a:extLst>
          </a:blip>
          <a:stretch>
            <a:fillRect/>
          </a:stretch>
        </p:blipFill>
        <p:spPr>
          <a:xfrm>
            <a:off x="492742" y="4823144"/>
            <a:ext cx="298876" cy="298876"/>
          </a:xfrm>
          <a:prstGeom prst="rect">
            <a:avLst/>
          </a:prstGeom>
        </p:spPr>
      </p:pic>
      <p:sp>
        <p:nvSpPr>
          <p:cNvPr id="27" name="Прямоугольник 26">
            <a:extLst>
              <a:ext uri="{FF2B5EF4-FFF2-40B4-BE49-F238E27FC236}">
                <a16:creationId xmlns:a16="http://schemas.microsoft.com/office/drawing/2014/main" xmlns="" id="{506DBD54-5220-4563-8B53-F76ED6353781}"/>
              </a:ext>
            </a:extLst>
          </p:cNvPr>
          <p:cNvSpPr/>
          <p:nvPr/>
        </p:nvSpPr>
        <p:spPr>
          <a:xfrm>
            <a:off x="984050" y="4774196"/>
            <a:ext cx="4390146" cy="1009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36000" bIns="72000" rtlCol="0" anchor="t"/>
          <a:lstStyle/>
          <a:p>
            <a:pPr algn="just"/>
            <a:r>
              <a:rPr lang="ru-RU" dirty="0" smtClean="0">
                <a:solidFill>
                  <a:schemeClr val="tx1"/>
                </a:solidFill>
              </a:rPr>
              <a:t>ПРИКАЗ № 178 </a:t>
            </a:r>
            <a:r>
              <a:rPr lang="ru-RU" b="1" dirty="0" smtClean="0">
                <a:solidFill>
                  <a:schemeClr val="tx1"/>
                </a:solidFill>
              </a:rPr>
              <a:t>НЕ ЗАТРАГИВАЕТ ВОПРОСЫ ОБЕСПЕЧНИЯ БЕЗОПАСНОСТИ</a:t>
            </a:r>
            <a:r>
              <a:rPr lang="ru-RU" dirty="0" smtClean="0">
                <a:solidFill>
                  <a:schemeClr val="tx1"/>
                </a:solidFill>
              </a:rPr>
              <a:t> ПЕРСОНАЛЬНЫХ ДАННЫХ, УСТАНОВЛЕННЫЕ ПОСТАНОВЛЕНИЕМ ПРАВИТЕЛЬСТВА РФ ОТ 01.11.2012 № 1119</a:t>
            </a:r>
            <a:endParaRPr lang="ru-RU" dirty="0">
              <a:solidFill>
                <a:schemeClr val="tx1"/>
              </a:solidFill>
            </a:endParaRPr>
          </a:p>
        </p:txBody>
      </p:sp>
      <p:pic>
        <p:nvPicPr>
          <p:cNvPr id="32" name="Рисунок 31" descr="Флажок со сплошной заливкой">
            <a:extLst>
              <a:ext uri="{FF2B5EF4-FFF2-40B4-BE49-F238E27FC236}">
                <a16:creationId xmlns="" xmlns:a16="http://schemas.microsoft.com/office/drawing/2014/main" id="{7C2ED8CD-9061-C556-7628-03D1A529317F}"/>
              </a:ext>
            </a:extLst>
          </p:cNvPr>
          <p:cNvPicPr>
            <a:picLocks noChangeAspect="1"/>
          </p:cNvPicPr>
          <p:nvPr/>
        </p:nvPicPr>
        <p:blipFill>
          <a:blip r:embed="rId2">
            <a:extLst>
              <a:ext uri="{96DAC541-7B7A-43D3-8B79-37D633B846F1}">
                <asvg:svgBlip xmlns="" xmlns:asvg="http://schemas.microsoft.com/office/drawing/2016/SVG/main" r:embed="rId13"/>
              </a:ext>
            </a:extLst>
          </a:blip>
          <a:stretch>
            <a:fillRect/>
          </a:stretch>
        </p:blipFill>
        <p:spPr>
          <a:xfrm>
            <a:off x="492742" y="1810713"/>
            <a:ext cx="298876" cy="298876"/>
          </a:xfrm>
          <a:prstGeom prst="rect">
            <a:avLst/>
          </a:prstGeom>
        </p:spPr>
      </p:pic>
      <p:sp>
        <p:nvSpPr>
          <p:cNvPr id="33" name="Прямоугольник 32">
            <a:extLst>
              <a:ext uri="{FF2B5EF4-FFF2-40B4-BE49-F238E27FC236}">
                <a16:creationId xmlns:a16="http://schemas.microsoft.com/office/drawing/2014/main" xmlns="" id="{506DBD54-5220-4563-8B53-F76ED6353781}"/>
              </a:ext>
            </a:extLst>
          </p:cNvPr>
          <p:cNvSpPr/>
          <p:nvPr/>
        </p:nvSpPr>
        <p:spPr>
          <a:xfrm>
            <a:off x="984050" y="1761765"/>
            <a:ext cx="4390146" cy="1009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36000" bIns="72000" rtlCol="0" anchor="t"/>
          <a:lstStyle/>
          <a:p>
            <a:pPr algn="just"/>
            <a:r>
              <a:rPr lang="ru-RU" dirty="0" smtClean="0">
                <a:solidFill>
                  <a:schemeClr val="tx1"/>
                </a:solidFill>
              </a:rPr>
              <a:t>ЕСЛИ </a:t>
            </a:r>
            <a:r>
              <a:rPr lang="ru-RU" dirty="0">
                <a:solidFill>
                  <a:schemeClr val="tx1"/>
                </a:solidFill>
              </a:rPr>
              <a:t>В ДЕЯТЕЛЬНОСТИ ОПЕРАТОРА</a:t>
            </a:r>
            <a:r>
              <a:rPr lang="ru-RU" dirty="0" smtClean="0">
                <a:solidFill>
                  <a:schemeClr val="tx1"/>
                </a:solidFill>
              </a:rPr>
              <a:t> ОПЕРАТОРОМ ВЫЯВЛЕНЫ РАЗЛИЧНЫЕ СТЕПЕНИ ВРЕДА - ПОДЛЕЖИТ ПРИМЕНЕНИЮ </a:t>
            </a:r>
            <a:r>
              <a:rPr lang="ru-RU" b="1" dirty="0" smtClean="0">
                <a:solidFill>
                  <a:schemeClr val="tx1"/>
                </a:solidFill>
              </a:rPr>
              <a:t>НАИБОЛЕЕ ВЫСОКАЯ </a:t>
            </a:r>
            <a:r>
              <a:rPr lang="ru-RU" dirty="0" smtClean="0">
                <a:solidFill>
                  <a:schemeClr val="tx1"/>
                </a:solidFill>
              </a:rPr>
              <a:t>СТЕПЕНЬ ВРЕДА</a:t>
            </a:r>
            <a:endParaRPr lang="ru-RU" dirty="0">
              <a:solidFill>
                <a:schemeClr val="tx1"/>
              </a:solidFill>
            </a:endParaRPr>
          </a:p>
        </p:txBody>
      </p:sp>
      <p:pic>
        <p:nvPicPr>
          <p:cNvPr id="36" name="Рисунок 35">
            <a:extLst>
              <a:ext uri="{FF2B5EF4-FFF2-40B4-BE49-F238E27FC236}">
                <a16:creationId xmlns:a16="http://schemas.microsoft.com/office/drawing/2014/main" xmlns="" id="{D45BCC6E-8C38-4E69-A326-566C46AAF7E4}"/>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5656754" y="1277753"/>
            <a:ext cx="692739" cy="692739"/>
          </a:xfrm>
          <a:prstGeom prst="rect">
            <a:avLst/>
          </a:prstGeom>
        </p:spPr>
      </p:pic>
      <p:sp>
        <p:nvSpPr>
          <p:cNvPr id="40" name="TextBox 39"/>
          <p:cNvSpPr txBox="1"/>
          <p:nvPr/>
        </p:nvSpPr>
        <p:spPr>
          <a:xfrm>
            <a:off x="9554806" y="3996283"/>
            <a:ext cx="2051687" cy="646331"/>
          </a:xfrm>
          <a:prstGeom prst="rect">
            <a:avLst/>
          </a:prstGeom>
          <a:noFill/>
        </p:spPr>
        <p:txBody>
          <a:bodyPr wrap="square" rtlCol="0">
            <a:spAutoFit/>
          </a:bodyPr>
          <a:lstStyle/>
          <a:p>
            <a:pPr algn="ctr"/>
            <a:r>
              <a:rPr lang="ru-RU" dirty="0" smtClean="0">
                <a:solidFill>
                  <a:srgbClr val="C00000"/>
                </a:solidFill>
              </a:rPr>
              <a:t>Исключительная компетенция оператора</a:t>
            </a:r>
            <a:endParaRPr lang="ru-RU" dirty="0">
              <a:solidFill>
                <a:srgbClr val="C00000"/>
              </a:solidFill>
            </a:endParaRPr>
          </a:p>
        </p:txBody>
      </p:sp>
      <p:sp>
        <p:nvSpPr>
          <p:cNvPr id="41" name="Номер слайда 3">
            <a:extLst>
              <a:ext uri="{FF2B5EF4-FFF2-40B4-BE49-F238E27FC236}">
                <a16:creationId xmlns:a16="http://schemas.microsoft.com/office/drawing/2014/main" xmlns="" id="{A9BB465F-0E53-4847-AE30-135903CA4BBA}"/>
              </a:ext>
            </a:extLst>
          </p:cNvPr>
          <p:cNvSpPr txBox="1">
            <a:spLocks/>
          </p:cNvSpPr>
          <p:nvPr/>
        </p:nvSpPr>
        <p:spPr>
          <a:xfrm>
            <a:off x="9165256" y="4036398"/>
            <a:ext cx="256902"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ru-RU" sz="3200" dirty="0" smtClean="0"/>
              <a:t>=</a:t>
            </a:r>
            <a:endParaRPr lang="ru-RU" sz="3200" dirty="0"/>
          </a:p>
        </p:txBody>
      </p:sp>
    </p:spTree>
    <p:extLst>
      <p:ext uri="{BB962C8B-B14F-4D97-AF65-F5344CB8AC3E}">
        <p14:creationId xmlns:p14="http://schemas.microsoft.com/office/powerpoint/2010/main" val="9083211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Прямоугольник: скругленные углы 12">
            <a:extLst>
              <a:ext uri="{FF2B5EF4-FFF2-40B4-BE49-F238E27FC236}">
                <a16:creationId xmlns:a16="http://schemas.microsoft.com/office/drawing/2014/main" xmlns="" id="{4926984E-EE79-40A2-B96C-FD6CC80CB92F}"/>
              </a:ext>
            </a:extLst>
          </p:cNvPr>
          <p:cNvSpPr/>
          <p:nvPr/>
        </p:nvSpPr>
        <p:spPr>
          <a:xfrm>
            <a:off x="3304150" y="4214591"/>
            <a:ext cx="2241700" cy="645390"/>
          </a:xfrm>
          <a:prstGeom prst="roundRect">
            <a:avLst>
              <a:gd name="adj" fmla="val 528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Прямоугольник: скругленные углы 12">
            <a:extLst>
              <a:ext uri="{FF2B5EF4-FFF2-40B4-BE49-F238E27FC236}">
                <a16:creationId xmlns:a16="http://schemas.microsoft.com/office/drawing/2014/main" xmlns="" id="{4926984E-EE79-40A2-B96C-FD6CC80CB92F}"/>
              </a:ext>
            </a:extLst>
          </p:cNvPr>
          <p:cNvSpPr/>
          <p:nvPr/>
        </p:nvSpPr>
        <p:spPr>
          <a:xfrm>
            <a:off x="627676" y="4214591"/>
            <a:ext cx="2241700" cy="645390"/>
          </a:xfrm>
          <a:prstGeom prst="roundRect">
            <a:avLst>
              <a:gd name="adj" fmla="val 528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Прямоугольник: скругленные углы 12">
            <a:extLst>
              <a:ext uri="{FF2B5EF4-FFF2-40B4-BE49-F238E27FC236}">
                <a16:creationId xmlns:a16="http://schemas.microsoft.com/office/drawing/2014/main" xmlns="" id="{4926984E-EE79-40A2-B96C-FD6CC80CB92F}"/>
              </a:ext>
            </a:extLst>
          </p:cNvPr>
          <p:cNvSpPr/>
          <p:nvPr/>
        </p:nvSpPr>
        <p:spPr>
          <a:xfrm>
            <a:off x="1607489" y="2067040"/>
            <a:ext cx="2241700" cy="645390"/>
          </a:xfrm>
          <a:prstGeom prst="roundRect">
            <a:avLst>
              <a:gd name="adj" fmla="val 528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a:extLst>
              <a:ext uri="{FF2B5EF4-FFF2-40B4-BE49-F238E27FC236}">
                <a16:creationId xmlns:a16="http://schemas.microsoft.com/office/drawing/2014/main" xmlns="" id="{29E908F7-F580-4403-B219-F542018012DC}"/>
              </a:ext>
            </a:extLst>
          </p:cNvPr>
          <p:cNvSpPr>
            <a:spLocks noGrp="1"/>
          </p:cNvSpPr>
          <p:nvPr>
            <p:ph type="title"/>
          </p:nvPr>
        </p:nvSpPr>
        <p:spPr>
          <a:xfrm>
            <a:off x="580597" y="130629"/>
            <a:ext cx="10278992" cy="1024267"/>
          </a:xfrm>
        </p:spPr>
        <p:txBody>
          <a:bodyPr>
            <a:noAutofit/>
          </a:bodyPr>
          <a:lstStyle/>
          <a:p>
            <a:r>
              <a:rPr lang="ru-RU" sz="1800" dirty="0">
                <a:solidFill>
                  <a:srgbClr val="C00000"/>
                </a:solidFill>
              </a:rPr>
              <a:t>ПРИКАЗ РОСКОМНАДЗОРА от </a:t>
            </a:r>
            <a:r>
              <a:rPr lang="ru-RU" sz="1800" dirty="0" smtClean="0">
                <a:solidFill>
                  <a:srgbClr val="C00000"/>
                </a:solidFill>
              </a:rPr>
              <a:t>29.10.2022 </a:t>
            </a:r>
            <a:r>
              <a:rPr lang="ru-RU" sz="1800" dirty="0">
                <a:solidFill>
                  <a:srgbClr val="C00000"/>
                </a:solidFill>
              </a:rPr>
              <a:t>№ </a:t>
            </a:r>
            <a:r>
              <a:rPr lang="ru-RU" sz="1800" dirty="0" smtClean="0">
                <a:solidFill>
                  <a:srgbClr val="C00000"/>
                </a:solidFill>
              </a:rPr>
              <a:t>179</a:t>
            </a:r>
            <a:r>
              <a:rPr lang="ru-RU" sz="1800" dirty="0"/>
              <a:t/>
            </a:r>
            <a:br>
              <a:rPr lang="ru-RU" sz="1800" dirty="0"/>
            </a:br>
            <a:r>
              <a:rPr lang="ru-RU" sz="1800" dirty="0" smtClean="0"/>
              <a:t>«ОБ УТВЕРЖДЕНИИ ТРЕБОВАНИЙ К ПОДТВЕРЖДЕНИЮ </a:t>
            </a:r>
            <a:br>
              <a:rPr lang="ru-RU" sz="1800" dirty="0" smtClean="0"/>
            </a:br>
            <a:r>
              <a:rPr lang="ru-RU" sz="1800" dirty="0" smtClean="0"/>
              <a:t>УНИЧТОЖЕНИЯ ПЕРСОНАЛЬНЫХ ДАННЫХ»</a:t>
            </a:r>
            <a:endParaRPr lang="ru-RU" sz="1800" dirty="0"/>
          </a:p>
        </p:txBody>
      </p:sp>
      <p:sp>
        <p:nvSpPr>
          <p:cNvPr id="4" name="Номер слайда 3">
            <a:extLst>
              <a:ext uri="{FF2B5EF4-FFF2-40B4-BE49-F238E27FC236}">
                <a16:creationId xmlns:a16="http://schemas.microsoft.com/office/drawing/2014/main" xmlns="" id="{A9BB465F-0E53-4847-AE30-135903CA4BBA}"/>
              </a:ext>
            </a:extLst>
          </p:cNvPr>
          <p:cNvSpPr>
            <a:spLocks noGrp="1"/>
          </p:cNvSpPr>
          <p:nvPr>
            <p:ph type="sldNum" sz="quarter" idx="12"/>
          </p:nvPr>
        </p:nvSpPr>
        <p:spPr/>
        <p:txBody>
          <a:bodyPr/>
          <a:lstStyle/>
          <a:p>
            <a:fld id="{5F4265DA-81D6-4092-B6C5-08F21DC4A8F6}" type="slidenum">
              <a:rPr lang="ru-RU" smtClean="0"/>
              <a:t>6</a:t>
            </a:fld>
            <a:endParaRPr lang="ru-RU" dirty="0"/>
          </a:p>
        </p:txBody>
      </p:sp>
      <p:cxnSp>
        <p:nvCxnSpPr>
          <p:cNvPr id="12" name="Прямая соединительная линия 11">
            <a:extLst>
              <a:ext uri="{FF2B5EF4-FFF2-40B4-BE49-F238E27FC236}">
                <a16:creationId xmlns:a16="http://schemas.microsoft.com/office/drawing/2014/main" xmlns="" id="{120C51EB-6DB5-4045-B8A7-76575969C355}"/>
              </a:ext>
            </a:extLst>
          </p:cNvPr>
          <p:cNvCxnSpPr>
            <a:cxnSpLocks/>
          </p:cNvCxnSpPr>
          <p:nvPr/>
        </p:nvCxnSpPr>
        <p:spPr>
          <a:xfrm>
            <a:off x="5720093" y="1702929"/>
            <a:ext cx="0" cy="4519401"/>
          </a:xfrm>
          <a:prstGeom prst="line">
            <a:avLst/>
          </a:prstGeom>
          <a:ln w="22225">
            <a:solidFill>
              <a:schemeClr val="bg2">
                <a:lumMod val="9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3" name="Прямоугольник 32">
            <a:extLst>
              <a:ext uri="{FF2B5EF4-FFF2-40B4-BE49-F238E27FC236}">
                <a16:creationId xmlns:a16="http://schemas.microsoft.com/office/drawing/2014/main" xmlns="" id="{506DBD54-5220-4563-8B53-F76ED6353781}"/>
              </a:ext>
            </a:extLst>
          </p:cNvPr>
          <p:cNvSpPr/>
          <p:nvPr/>
        </p:nvSpPr>
        <p:spPr>
          <a:xfrm>
            <a:off x="615747" y="1397947"/>
            <a:ext cx="2727289" cy="5812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36000" bIns="72000" rtlCol="0" anchor="t"/>
          <a:lstStyle/>
          <a:p>
            <a:r>
              <a:rPr lang="ru-RU" sz="1200" dirty="0" smtClean="0">
                <a:solidFill>
                  <a:schemeClr val="tx1"/>
                </a:solidFill>
              </a:rPr>
              <a:t>СПОСОБЫ ОБРАБОТКИ </a:t>
            </a:r>
          </a:p>
          <a:p>
            <a:r>
              <a:rPr lang="ru-RU" sz="1200" dirty="0" smtClean="0">
                <a:solidFill>
                  <a:schemeClr val="tx1"/>
                </a:solidFill>
              </a:rPr>
              <a:t>ПЕРСОНАЛЬНЫХ ДАННЫХ:</a:t>
            </a:r>
            <a:endParaRPr lang="ru-RU" sz="1200" dirty="0">
              <a:solidFill>
                <a:schemeClr val="tx1"/>
              </a:solidFill>
            </a:endParaRPr>
          </a:p>
        </p:txBody>
      </p:sp>
      <p:sp>
        <p:nvSpPr>
          <p:cNvPr id="21" name="Прямоугольник 20">
            <a:extLst>
              <a:ext uri="{FF2B5EF4-FFF2-40B4-BE49-F238E27FC236}">
                <a16:creationId xmlns:a16="http://schemas.microsoft.com/office/drawing/2014/main" xmlns="" id="{40F6736F-732D-4685-B931-1F9FD7AB93BE}"/>
              </a:ext>
            </a:extLst>
          </p:cNvPr>
          <p:cNvSpPr/>
          <p:nvPr/>
        </p:nvSpPr>
        <p:spPr>
          <a:xfrm>
            <a:off x="491523" y="2074690"/>
            <a:ext cx="4415586" cy="339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36000" bIns="72000" rtlCol="0" anchor="t"/>
          <a:lstStyle/>
          <a:p>
            <a:pPr algn="ctr"/>
            <a:r>
              <a:rPr lang="ru-RU" dirty="0">
                <a:solidFill>
                  <a:schemeClr val="tx1"/>
                </a:solidFill>
              </a:rPr>
              <a:t>БЕЗ ИСПОЛЬЗОВАНИЯ </a:t>
            </a:r>
          </a:p>
          <a:p>
            <a:pPr algn="ctr"/>
            <a:r>
              <a:rPr lang="ru-RU" dirty="0" smtClean="0">
                <a:solidFill>
                  <a:schemeClr val="tx1"/>
                </a:solidFill>
              </a:rPr>
              <a:t>СРЕДСТВ </a:t>
            </a:r>
            <a:r>
              <a:rPr lang="ru-RU" dirty="0">
                <a:solidFill>
                  <a:schemeClr val="tx1"/>
                </a:solidFill>
              </a:rPr>
              <a:t>АВТОМАТИЗАЦИИ</a:t>
            </a:r>
          </a:p>
          <a:p>
            <a:pPr algn="ctr"/>
            <a:endParaRPr lang="ru-RU" dirty="0">
              <a:solidFill>
                <a:schemeClr val="tx1"/>
              </a:solidFill>
            </a:endParaRPr>
          </a:p>
        </p:txBody>
      </p:sp>
      <p:sp>
        <p:nvSpPr>
          <p:cNvPr id="23" name="Прямоугольник 22">
            <a:extLst>
              <a:ext uri="{FF2B5EF4-FFF2-40B4-BE49-F238E27FC236}">
                <a16:creationId xmlns:a16="http://schemas.microsoft.com/office/drawing/2014/main" xmlns="" id="{40F6736F-732D-4685-B931-1F9FD7AB93BE}"/>
              </a:ext>
            </a:extLst>
          </p:cNvPr>
          <p:cNvSpPr/>
          <p:nvPr/>
        </p:nvSpPr>
        <p:spPr>
          <a:xfrm>
            <a:off x="485336" y="4214658"/>
            <a:ext cx="2487343" cy="339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36000" bIns="72000" rtlCol="0" anchor="t"/>
          <a:lstStyle/>
          <a:p>
            <a:pPr algn="ctr"/>
            <a:r>
              <a:rPr lang="ru-RU" dirty="0" smtClean="0">
                <a:solidFill>
                  <a:schemeClr val="tx1"/>
                </a:solidFill>
              </a:rPr>
              <a:t>С ИСПОЛЬЗОВАНИЕМ </a:t>
            </a:r>
          </a:p>
          <a:p>
            <a:pPr algn="ctr"/>
            <a:r>
              <a:rPr lang="ru-RU" dirty="0" smtClean="0">
                <a:solidFill>
                  <a:schemeClr val="tx1"/>
                </a:solidFill>
              </a:rPr>
              <a:t>СРЕДСТВ </a:t>
            </a:r>
            <a:r>
              <a:rPr lang="ru-RU" dirty="0">
                <a:solidFill>
                  <a:schemeClr val="tx1"/>
                </a:solidFill>
              </a:rPr>
              <a:t>АВТОМАТИЗАЦИИ</a:t>
            </a:r>
          </a:p>
          <a:p>
            <a:pPr algn="ctr"/>
            <a:endParaRPr lang="ru-RU" dirty="0">
              <a:solidFill>
                <a:schemeClr val="tx1"/>
              </a:solidFill>
            </a:endParaRPr>
          </a:p>
        </p:txBody>
      </p:sp>
      <p:sp>
        <p:nvSpPr>
          <p:cNvPr id="24" name="Прямоугольник 23">
            <a:extLst>
              <a:ext uri="{FF2B5EF4-FFF2-40B4-BE49-F238E27FC236}">
                <a16:creationId xmlns:a16="http://schemas.microsoft.com/office/drawing/2014/main" xmlns="" id="{40F6736F-732D-4685-B931-1F9FD7AB93BE}"/>
              </a:ext>
            </a:extLst>
          </p:cNvPr>
          <p:cNvSpPr/>
          <p:nvPr/>
        </p:nvSpPr>
        <p:spPr>
          <a:xfrm>
            <a:off x="3428492" y="4342541"/>
            <a:ext cx="2206146" cy="339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36000" bIns="72000" rtlCol="0" anchor="t"/>
          <a:lstStyle/>
          <a:p>
            <a:r>
              <a:rPr lang="ru-RU" dirty="0" smtClean="0">
                <a:solidFill>
                  <a:schemeClr val="tx1"/>
                </a:solidFill>
              </a:rPr>
              <a:t>СМЕШАННЫЙ СПОСОБ</a:t>
            </a:r>
            <a:endParaRPr lang="ru-RU" dirty="0">
              <a:solidFill>
                <a:schemeClr val="tx1"/>
              </a:solidFill>
            </a:endParaRPr>
          </a:p>
          <a:p>
            <a:endParaRPr lang="ru-RU" dirty="0">
              <a:solidFill>
                <a:schemeClr val="tx1"/>
              </a:solidFill>
            </a:endParaRPr>
          </a:p>
        </p:txBody>
      </p:sp>
      <p:sp>
        <p:nvSpPr>
          <p:cNvPr id="26" name="Стрелка: вниз 19">
            <a:extLst>
              <a:ext uri="{FF2B5EF4-FFF2-40B4-BE49-F238E27FC236}">
                <a16:creationId xmlns:a16="http://schemas.microsoft.com/office/drawing/2014/main" xmlns="" id="{B2CE2886-DBE4-440A-AB62-EA56CC23B7AF}"/>
              </a:ext>
            </a:extLst>
          </p:cNvPr>
          <p:cNvSpPr/>
          <p:nvPr/>
        </p:nvSpPr>
        <p:spPr>
          <a:xfrm>
            <a:off x="2562156" y="2810061"/>
            <a:ext cx="274320" cy="247276"/>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Стрелка: вниз 19">
            <a:extLst>
              <a:ext uri="{FF2B5EF4-FFF2-40B4-BE49-F238E27FC236}">
                <a16:creationId xmlns:a16="http://schemas.microsoft.com/office/drawing/2014/main" xmlns="" id="{B2CE2886-DBE4-440A-AB62-EA56CC23B7AF}"/>
              </a:ext>
            </a:extLst>
          </p:cNvPr>
          <p:cNvSpPr/>
          <p:nvPr/>
        </p:nvSpPr>
        <p:spPr>
          <a:xfrm>
            <a:off x="2795538" y="5077746"/>
            <a:ext cx="274320" cy="247276"/>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TextBox 30"/>
          <p:cNvSpPr txBox="1"/>
          <p:nvPr/>
        </p:nvSpPr>
        <p:spPr>
          <a:xfrm>
            <a:off x="1442039" y="3110115"/>
            <a:ext cx="2695850" cy="646331"/>
          </a:xfrm>
          <a:prstGeom prst="rect">
            <a:avLst/>
          </a:prstGeom>
          <a:noFill/>
        </p:spPr>
        <p:txBody>
          <a:bodyPr wrap="square" rtlCol="0">
            <a:spAutoFit/>
          </a:bodyPr>
          <a:lstStyle/>
          <a:p>
            <a:pPr algn="ctr"/>
            <a:r>
              <a:rPr lang="ru-RU" dirty="0" smtClean="0">
                <a:solidFill>
                  <a:srgbClr val="C00000"/>
                </a:solidFill>
              </a:rPr>
              <a:t>АКТ ОБ УНИЧТОЖЕНИИ ПЕРСОНАЛЬНЫХ ДАННЫХ</a:t>
            </a:r>
            <a:endParaRPr lang="ru-RU" dirty="0">
              <a:solidFill>
                <a:srgbClr val="C00000"/>
              </a:solidFill>
            </a:endParaRPr>
          </a:p>
        </p:txBody>
      </p:sp>
      <p:sp>
        <p:nvSpPr>
          <p:cNvPr id="34" name="TextBox 33"/>
          <p:cNvSpPr txBox="1"/>
          <p:nvPr/>
        </p:nvSpPr>
        <p:spPr>
          <a:xfrm>
            <a:off x="362516" y="5495359"/>
            <a:ext cx="2695850" cy="646331"/>
          </a:xfrm>
          <a:prstGeom prst="rect">
            <a:avLst/>
          </a:prstGeom>
          <a:noFill/>
        </p:spPr>
        <p:txBody>
          <a:bodyPr wrap="square" rtlCol="0">
            <a:spAutoFit/>
          </a:bodyPr>
          <a:lstStyle/>
          <a:p>
            <a:pPr algn="ctr"/>
            <a:r>
              <a:rPr lang="ru-RU" dirty="0" smtClean="0">
                <a:solidFill>
                  <a:srgbClr val="C00000"/>
                </a:solidFill>
              </a:rPr>
              <a:t>АКТ ОБ УНИЧТОЖЕНИИ ПЕРСОНАЛЬНЫХ ДАННЫХ</a:t>
            </a:r>
            <a:endParaRPr lang="ru-RU" dirty="0">
              <a:solidFill>
                <a:srgbClr val="C00000"/>
              </a:solidFill>
            </a:endParaRPr>
          </a:p>
        </p:txBody>
      </p:sp>
      <p:sp>
        <p:nvSpPr>
          <p:cNvPr id="35" name="TextBox 34"/>
          <p:cNvSpPr txBox="1"/>
          <p:nvPr/>
        </p:nvSpPr>
        <p:spPr>
          <a:xfrm>
            <a:off x="2944148" y="5495358"/>
            <a:ext cx="2695850" cy="646331"/>
          </a:xfrm>
          <a:prstGeom prst="rect">
            <a:avLst/>
          </a:prstGeom>
          <a:noFill/>
        </p:spPr>
        <p:txBody>
          <a:bodyPr wrap="square" rtlCol="0">
            <a:spAutoFit/>
          </a:bodyPr>
          <a:lstStyle/>
          <a:p>
            <a:pPr algn="ctr"/>
            <a:r>
              <a:rPr lang="ru-RU" dirty="0" smtClean="0">
                <a:solidFill>
                  <a:srgbClr val="C00000"/>
                </a:solidFill>
              </a:rPr>
              <a:t>ВЫГРУЗКА ИЗ ЖУРНАЛА </a:t>
            </a:r>
          </a:p>
          <a:p>
            <a:pPr algn="ctr"/>
            <a:r>
              <a:rPr lang="ru-RU" dirty="0" smtClean="0">
                <a:solidFill>
                  <a:srgbClr val="C00000"/>
                </a:solidFill>
              </a:rPr>
              <a:t>(ЛОГ-ФАЙЛ)</a:t>
            </a:r>
            <a:endParaRPr lang="ru-RU" dirty="0">
              <a:solidFill>
                <a:srgbClr val="C00000"/>
              </a:solidFill>
            </a:endParaRPr>
          </a:p>
        </p:txBody>
      </p:sp>
      <p:sp>
        <p:nvSpPr>
          <p:cNvPr id="37" name="TextBox 36"/>
          <p:cNvSpPr txBox="1"/>
          <p:nvPr/>
        </p:nvSpPr>
        <p:spPr>
          <a:xfrm>
            <a:off x="2789964" y="5459284"/>
            <a:ext cx="334830" cy="584775"/>
          </a:xfrm>
          <a:prstGeom prst="rect">
            <a:avLst/>
          </a:prstGeom>
          <a:noFill/>
        </p:spPr>
        <p:txBody>
          <a:bodyPr wrap="square" rtlCol="0">
            <a:spAutoFit/>
          </a:bodyPr>
          <a:lstStyle/>
          <a:p>
            <a:pPr algn="ctr"/>
            <a:r>
              <a:rPr lang="ru-RU" sz="3200" dirty="0" smtClean="0">
                <a:solidFill>
                  <a:srgbClr val="C00000"/>
                </a:solidFill>
              </a:rPr>
              <a:t>+</a:t>
            </a:r>
            <a:endParaRPr lang="ru-RU" sz="3200" dirty="0">
              <a:solidFill>
                <a:srgbClr val="C00000"/>
              </a:solidFill>
            </a:endParaRPr>
          </a:p>
        </p:txBody>
      </p:sp>
      <p:sp>
        <p:nvSpPr>
          <p:cNvPr id="47" name="Прямоугольник 46">
            <a:extLst>
              <a:ext uri="{FF2B5EF4-FFF2-40B4-BE49-F238E27FC236}">
                <a16:creationId xmlns:a16="http://schemas.microsoft.com/office/drawing/2014/main" xmlns="" id="{506DBD54-5220-4563-8B53-F76ED6353781}"/>
              </a:ext>
            </a:extLst>
          </p:cNvPr>
          <p:cNvSpPr/>
          <p:nvPr/>
        </p:nvSpPr>
        <p:spPr>
          <a:xfrm>
            <a:off x="6699906" y="1570795"/>
            <a:ext cx="4390146" cy="5038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36000" bIns="72000" rtlCol="0" anchor="t"/>
          <a:lstStyle/>
          <a:p>
            <a:pPr algn="just"/>
            <a:r>
              <a:rPr lang="ru-RU" dirty="0" smtClean="0">
                <a:solidFill>
                  <a:schemeClr val="tx1"/>
                </a:solidFill>
              </a:rPr>
              <a:t>АКТ ДОЛЖЕН СОДЕРЖАТЬ:</a:t>
            </a:r>
          </a:p>
        </p:txBody>
      </p:sp>
      <p:sp>
        <p:nvSpPr>
          <p:cNvPr id="48" name="Прямоугольник 47">
            <a:extLst>
              <a:ext uri="{FF2B5EF4-FFF2-40B4-BE49-F238E27FC236}">
                <a16:creationId xmlns:a16="http://schemas.microsoft.com/office/drawing/2014/main" xmlns="" id="{506DBD54-5220-4563-8B53-F76ED6353781}"/>
              </a:ext>
            </a:extLst>
          </p:cNvPr>
          <p:cNvSpPr/>
          <p:nvPr/>
        </p:nvSpPr>
        <p:spPr>
          <a:xfrm>
            <a:off x="6771688" y="5157347"/>
            <a:ext cx="4390146" cy="1009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36000" bIns="72000" rtlCol="0" anchor="t"/>
          <a:lstStyle/>
          <a:p>
            <a:pPr algn="ctr"/>
            <a:r>
              <a:rPr lang="ru-RU" dirty="0">
                <a:solidFill>
                  <a:schemeClr val="tx2">
                    <a:lumMod val="75000"/>
                  </a:schemeClr>
                </a:solidFill>
              </a:rPr>
              <a:t>Е</a:t>
            </a:r>
            <a:r>
              <a:rPr lang="ru-RU" dirty="0" smtClean="0">
                <a:solidFill>
                  <a:schemeClr val="tx2">
                    <a:lumMod val="75000"/>
                  </a:schemeClr>
                </a:solidFill>
              </a:rPr>
              <a:t>сли </a:t>
            </a:r>
            <a:r>
              <a:rPr lang="ru-RU" dirty="0">
                <a:solidFill>
                  <a:schemeClr val="tx2">
                    <a:lumMod val="75000"/>
                  </a:schemeClr>
                </a:solidFill>
              </a:rPr>
              <a:t>в выгрузке из журнала технически невозможно указать какие-либо </a:t>
            </a:r>
            <a:r>
              <a:rPr lang="ru-RU" dirty="0" smtClean="0">
                <a:solidFill>
                  <a:schemeClr val="tx2">
                    <a:lumMod val="75000"/>
                  </a:schemeClr>
                </a:solidFill>
              </a:rPr>
              <a:t>сведения - недостающие </a:t>
            </a:r>
            <a:r>
              <a:rPr lang="ru-RU" dirty="0">
                <a:solidFill>
                  <a:schemeClr val="tx2">
                    <a:lumMod val="75000"/>
                  </a:schemeClr>
                </a:solidFill>
              </a:rPr>
              <a:t>сведения должны быть внесены в акт об уничтожении персональных данных</a:t>
            </a:r>
          </a:p>
        </p:txBody>
      </p:sp>
      <p:pic>
        <p:nvPicPr>
          <p:cNvPr id="49" name="Рисунок 48" descr="Флажок со сплошной заливкой">
            <a:extLst>
              <a:ext uri="{FF2B5EF4-FFF2-40B4-BE49-F238E27FC236}">
                <a16:creationId xmlns="" xmlns:a16="http://schemas.microsoft.com/office/drawing/2014/main" id="{7C2ED8CD-9061-C556-7628-03D1A529317F}"/>
              </a:ext>
            </a:extLst>
          </p:cNvPr>
          <p:cNvPicPr>
            <a:picLocks noChangeAspect="1"/>
          </p:cNvPicPr>
          <p:nvPr/>
        </p:nvPicPr>
        <p:blipFill>
          <a:blip r:embed="rId2">
            <a:extLst>
              <a:ext uri="{96DAC541-7B7A-43D3-8B79-37D633B846F1}">
                <asvg:svgBlip xmlns="" xmlns:asvg="http://schemas.microsoft.com/office/drawing/2016/SVG/main" r:embed="rId13"/>
              </a:ext>
            </a:extLst>
          </a:blip>
          <a:stretch>
            <a:fillRect/>
          </a:stretch>
        </p:blipFill>
        <p:spPr>
          <a:xfrm>
            <a:off x="6176913" y="2224288"/>
            <a:ext cx="298876" cy="298876"/>
          </a:xfrm>
          <a:prstGeom prst="rect">
            <a:avLst/>
          </a:prstGeom>
        </p:spPr>
      </p:pic>
      <p:sp>
        <p:nvSpPr>
          <p:cNvPr id="50" name="Прямоугольник 49">
            <a:extLst>
              <a:ext uri="{FF2B5EF4-FFF2-40B4-BE49-F238E27FC236}">
                <a16:creationId xmlns:a16="http://schemas.microsoft.com/office/drawing/2014/main" xmlns="" id="{506DBD54-5220-4563-8B53-F76ED6353781}"/>
              </a:ext>
            </a:extLst>
          </p:cNvPr>
          <p:cNvSpPr/>
          <p:nvPr/>
        </p:nvSpPr>
        <p:spPr>
          <a:xfrm>
            <a:off x="6668220" y="2175340"/>
            <a:ext cx="4938273" cy="4336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36000" bIns="72000" rtlCol="0" anchor="t"/>
          <a:lstStyle/>
          <a:p>
            <a:pPr algn="just"/>
            <a:r>
              <a:rPr lang="ru-RU" dirty="0" smtClean="0">
                <a:solidFill>
                  <a:schemeClr val="tx1"/>
                </a:solidFill>
              </a:rPr>
              <a:t>КОНКРЕТНЫЙ ИДЕНТИФИКАТОР ПЕРСОНАЛЬНЫХ ДАННЫХ, ОТНОСЯЩИЙСЯ К ФИЗИЧЕСКОМУ ЛИЦУ (ФИО,</a:t>
            </a:r>
            <a:br>
              <a:rPr lang="ru-RU" dirty="0" smtClean="0">
                <a:solidFill>
                  <a:schemeClr val="tx1"/>
                </a:solidFill>
              </a:rPr>
            </a:br>
            <a:r>
              <a:rPr lang="ru-RU" dirty="0" smtClean="0">
                <a:solidFill>
                  <a:schemeClr val="tx1"/>
                </a:solidFill>
              </a:rPr>
              <a:t>адрес электронной почты и иные)    </a:t>
            </a:r>
            <a:endParaRPr lang="ru-RU" dirty="0">
              <a:solidFill>
                <a:schemeClr val="tx1"/>
              </a:solidFill>
            </a:endParaRPr>
          </a:p>
        </p:txBody>
      </p:sp>
      <p:pic>
        <p:nvPicPr>
          <p:cNvPr id="51" name="Рисунок 50" descr="Флажок со сплошной заливкой">
            <a:extLst>
              <a:ext uri="{FF2B5EF4-FFF2-40B4-BE49-F238E27FC236}">
                <a16:creationId xmlns="" xmlns:a16="http://schemas.microsoft.com/office/drawing/2014/main" id="{7C2ED8CD-9061-C556-7628-03D1A529317F}"/>
              </a:ext>
            </a:extLst>
          </p:cNvPr>
          <p:cNvPicPr>
            <a:picLocks noChangeAspect="1"/>
          </p:cNvPicPr>
          <p:nvPr/>
        </p:nvPicPr>
        <p:blipFill>
          <a:blip r:embed="rId2">
            <a:extLst>
              <a:ext uri="{96DAC541-7B7A-43D3-8B79-37D633B846F1}">
                <asvg:svgBlip xmlns="" xmlns:asvg="http://schemas.microsoft.com/office/drawing/2016/SVG/main" r:embed="rId13"/>
              </a:ext>
            </a:extLst>
          </a:blip>
          <a:stretch>
            <a:fillRect/>
          </a:stretch>
        </p:blipFill>
        <p:spPr>
          <a:xfrm>
            <a:off x="6198076" y="3178852"/>
            <a:ext cx="298876" cy="298876"/>
          </a:xfrm>
          <a:prstGeom prst="rect">
            <a:avLst/>
          </a:prstGeom>
        </p:spPr>
      </p:pic>
      <p:sp>
        <p:nvSpPr>
          <p:cNvPr id="52" name="Прямоугольник 51">
            <a:extLst>
              <a:ext uri="{FF2B5EF4-FFF2-40B4-BE49-F238E27FC236}">
                <a16:creationId xmlns:a16="http://schemas.microsoft.com/office/drawing/2014/main" xmlns="" id="{506DBD54-5220-4563-8B53-F76ED6353781}"/>
              </a:ext>
            </a:extLst>
          </p:cNvPr>
          <p:cNvSpPr/>
          <p:nvPr/>
        </p:nvSpPr>
        <p:spPr>
          <a:xfrm>
            <a:off x="6654978" y="3108322"/>
            <a:ext cx="4938273" cy="4336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36000" bIns="72000" rtlCol="0" anchor="t"/>
          <a:lstStyle/>
          <a:p>
            <a:pPr algn="just"/>
            <a:r>
              <a:rPr lang="ru-RU" dirty="0" smtClean="0">
                <a:solidFill>
                  <a:schemeClr val="tx1"/>
                </a:solidFill>
              </a:rPr>
              <a:t>ПЕРЕЧЕНЬ ПЕРСОНАЛЬНЫХ ДАННЫХ, КОТОРЫЕ БЫЛИ УНИЧТОЖЕНЫ</a:t>
            </a:r>
            <a:endParaRPr lang="ru-RU" dirty="0">
              <a:solidFill>
                <a:schemeClr val="tx1"/>
              </a:solidFill>
            </a:endParaRPr>
          </a:p>
        </p:txBody>
      </p:sp>
      <p:pic>
        <p:nvPicPr>
          <p:cNvPr id="54" name="Рисунок 53" descr="Флажок со сплошной заливкой">
            <a:extLst>
              <a:ext uri="{FF2B5EF4-FFF2-40B4-BE49-F238E27FC236}">
                <a16:creationId xmlns="" xmlns:a16="http://schemas.microsoft.com/office/drawing/2014/main" id="{7C2ED8CD-9061-C556-7628-03D1A529317F}"/>
              </a:ext>
            </a:extLst>
          </p:cNvPr>
          <p:cNvPicPr>
            <a:picLocks noChangeAspect="1"/>
          </p:cNvPicPr>
          <p:nvPr/>
        </p:nvPicPr>
        <p:blipFill>
          <a:blip r:embed="rId2">
            <a:extLst>
              <a:ext uri="{96DAC541-7B7A-43D3-8B79-37D633B846F1}">
                <asvg:svgBlip xmlns="" xmlns:asvg="http://schemas.microsoft.com/office/drawing/2016/SVG/main" r:embed="rId13"/>
              </a:ext>
            </a:extLst>
          </a:blip>
          <a:stretch>
            <a:fillRect/>
          </a:stretch>
        </p:blipFill>
        <p:spPr>
          <a:xfrm>
            <a:off x="6198076" y="3882675"/>
            <a:ext cx="298876" cy="298876"/>
          </a:xfrm>
          <a:prstGeom prst="rect">
            <a:avLst/>
          </a:prstGeom>
        </p:spPr>
      </p:pic>
      <p:sp>
        <p:nvSpPr>
          <p:cNvPr id="55" name="Прямоугольник 54">
            <a:extLst>
              <a:ext uri="{FF2B5EF4-FFF2-40B4-BE49-F238E27FC236}">
                <a16:creationId xmlns:a16="http://schemas.microsoft.com/office/drawing/2014/main" xmlns="" id="{506DBD54-5220-4563-8B53-F76ED6353781}"/>
              </a:ext>
            </a:extLst>
          </p:cNvPr>
          <p:cNvSpPr/>
          <p:nvPr/>
        </p:nvSpPr>
        <p:spPr>
          <a:xfrm>
            <a:off x="6654978" y="3812145"/>
            <a:ext cx="4938273" cy="4336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36000" bIns="72000" rtlCol="0" anchor="t"/>
          <a:lstStyle/>
          <a:p>
            <a:pPr algn="just"/>
            <a:r>
              <a:rPr lang="ru-RU" dirty="0" smtClean="0">
                <a:solidFill>
                  <a:schemeClr val="tx1"/>
                </a:solidFill>
              </a:rPr>
              <a:t>ПОДТВЕРЖДЕНИЕ УНИЧТОЖЕНИЯ ПЕРСОНАЛЬНЫХ ДАННЫХ НЕСКОЛЬКИХ СУБЪЕКТОВ ПЕРСОНАЛЬНЫХ ДАННЫХ</a:t>
            </a:r>
            <a:br>
              <a:rPr lang="ru-RU" dirty="0" smtClean="0">
                <a:solidFill>
                  <a:schemeClr val="tx1"/>
                </a:solidFill>
              </a:rPr>
            </a:br>
            <a:r>
              <a:rPr lang="ru-RU" dirty="0" smtClean="0">
                <a:solidFill>
                  <a:schemeClr val="tx1"/>
                </a:solidFill>
              </a:rPr>
              <a:t>НЕ ПРОТИВОРЕЧИТ ПРИКАЗУ № 179</a:t>
            </a:r>
            <a:endParaRPr lang="ru-RU" dirty="0">
              <a:solidFill>
                <a:schemeClr val="tx1"/>
              </a:solidFill>
            </a:endParaRPr>
          </a:p>
        </p:txBody>
      </p:sp>
      <p:pic>
        <p:nvPicPr>
          <p:cNvPr id="56" name="Рисунок 55">
            <a:extLst>
              <a:ext uri="{FF2B5EF4-FFF2-40B4-BE49-F238E27FC236}">
                <a16:creationId xmlns:a16="http://schemas.microsoft.com/office/drawing/2014/main" xmlns="" id="{BABAF3DA-3245-4068-969D-36B291E66037}"/>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6053771" y="1448803"/>
            <a:ext cx="545160" cy="545160"/>
          </a:xfrm>
          <a:prstGeom prst="rect">
            <a:avLst/>
          </a:prstGeom>
        </p:spPr>
      </p:pic>
    </p:spTree>
    <p:extLst>
      <p:ext uri="{BB962C8B-B14F-4D97-AF65-F5344CB8AC3E}">
        <p14:creationId xmlns:p14="http://schemas.microsoft.com/office/powerpoint/2010/main" val="24616195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xmlns="" id="{A9BB465F-0E53-4847-AE30-135903CA4BBA}"/>
              </a:ext>
            </a:extLst>
          </p:cNvPr>
          <p:cNvSpPr>
            <a:spLocks noGrp="1"/>
          </p:cNvSpPr>
          <p:nvPr>
            <p:ph type="sldNum" sz="quarter" idx="12"/>
          </p:nvPr>
        </p:nvSpPr>
        <p:spPr/>
        <p:txBody>
          <a:bodyPr/>
          <a:lstStyle/>
          <a:p>
            <a:fld id="{5F4265DA-81D6-4092-B6C5-08F21DC4A8F6}" type="slidenum">
              <a:rPr lang="ru-RU" smtClean="0"/>
              <a:t>7</a:t>
            </a:fld>
            <a:endParaRPr lang="ru-RU" dirty="0"/>
          </a:p>
        </p:txBody>
      </p:sp>
      <p:sp>
        <p:nvSpPr>
          <p:cNvPr id="11" name="Прямоугольник: скругленные углы 12">
            <a:extLst>
              <a:ext uri="{FF2B5EF4-FFF2-40B4-BE49-F238E27FC236}">
                <a16:creationId xmlns:a16="http://schemas.microsoft.com/office/drawing/2014/main" xmlns="" id="{4926984E-EE79-40A2-B96C-FD6CC80CB92F}"/>
              </a:ext>
            </a:extLst>
          </p:cNvPr>
          <p:cNvSpPr/>
          <p:nvPr/>
        </p:nvSpPr>
        <p:spPr>
          <a:xfrm>
            <a:off x="7558593" y="3033824"/>
            <a:ext cx="3382392" cy="1762306"/>
          </a:xfrm>
          <a:prstGeom prst="roundRect">
            <a:avLst>
              <a:gd name="adj" fmla="val 528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2">
                  <a:lumMod val="75000"/>
                </a:schemeClr>
              </a:solidFill>
            </a:endParaRPr>
          </a:p>
        </p:txBody>
      </p:sp>
      <p:sp>
        <p:nvSpPr>
          <p:cNvPr id="19" name="TextBox 18"/>
          <p:cNvSpPr txBox="1"/>
          <p:nvPr/>
        </p:nvSpPr>
        <p:spPr>
          <a:xfrm>
            <a:off x="857239" y="5348328"/>
            <a:ext cx="9377654" cy="1200329"/>
          </a:xfrm>
          <a:prstGeom prst="rect">
            <a:avLst/>
          </a:prstGeom>
          <a:noFill/>
        </p:spPr>
        <p:txBody>
          <a:bodyPr wrap="square" rtlCol="0">
            <a:spAutoFit/>
          </a:bodyPr>
          <a:lstStyle/>
          <a:p>
            <a:pPr algn="ctr"/>
            <a:r>
              <a:rPr lang="ru-RU" dirty="0" smtClean="0">
                <a:solidFill>
                  <a:schemeClr val="tx2">
                    <a:lumMod val="75000"/>
                  </a:schemeClr>
                </a:solidFill>
              </a:rPr>
              <a:t>С 24.06.2023 предусмотрена административная ответственность </a:t>
            </a:r>
          </a:p>
          <a:p>
            <a:pPr algn="ctr"/>
            <a:r>
              <a:rPr lang="ru-RU" dirty="0" smtClean="0">
                <a:solidFill>
                  <a:schemeClr val="tx2">
                    <a:lumMod val="75000"/>
                  </a:schemeClr>
                </a:solidFill>
              </a:rPr>
              <a:t>по ст. 13.11.2 КоАП РФ </a:t>
            </a:r>
            <a:r>
              <a:rPr lang="ru-RU" b="1" dirty="0" smtClean="0">
                <a:solidFill>
                  <a:schemeClr val="tx2">
                    <a:lumMod val="75000"/>
                  </a:schemeClr>
                </a:solidFill>
              </a:rPr>
              <a:t>за незаконное </a:t>
            </a:r>
            <a:r>
              <a:rPr lang="ru-RU" b="1" dirty="0">
                <a:solidFill>
                  <a:schemeClr val="tx2">
                    <a:lumMod val="75000"/>
                  </a:schemeClr>
                </a:solidFill>
              </a:rPr>
              <a:t>использование </a:t>
            </a:r>
            <a:r>
              <a:rPr lang="ru-RU" dirty="0">
                <a:solidFill>
                  <a:schemeClr val="tx2">
                    <a:lumMod val="75000"/>
                  </a:schemeClr>
                </a:solidFill>
              </a:rPr>
              <a:t>принадлежащих иностранным юридическим лицам и (или) иностранным гражданам информационных систем и (или) программ для электронных вычислительных </a:t>
            </a:r>
            <a:r>
              <a:rPr lang="ru-RU" dirty="0" smtClean="0">
                <a:solidFill>
                  <a:schemeClr val="tx2">
                    <a:lumMod val="75000"/>
                  </a:schemeClr>
                </a:solidFill>
              </a:rPr>
              <a:t>машин</a:t>
            </a:r>
            <a:br>
              <a:rPr lang="ru-RU" dirty="0" smtClean="0">
                <a:solidFill>
                  <a:schemeClr val="tx2">
                    <a:lumMod val="75000"/>
                  </a:schemeClr>
                </a:solidFill>
              </a:rPr>
            </a:br>
            <a:r>
              <a:rPr lang="ru-RU" dirty="0" smtClean="0">
                <a:solidFill>
                  <a:schemeClr val="tx2">
                    <a:lumMod val="75000"/>
                  </a:schemeClr>
                </a:solidFill>
              </a:rPr>
              <a:t>Штраф для юридических лиц – от 100 до 700 тыс. руб.</a:t>
            </a:r>
            <a:endParaRPr lang="ru-RU" dirty="0">
              <a:solidFill>
                <a:schemeClr val="tx2">
                  <a:lumMod val="75000"/>
                </a:schemeClr>
              </a:solidFill>
            </a:endParaRPr>
          </a:p>
        </p:txBody>
      </p:sp>
      <p:sp>
        <p:nvSpPr>
          <p:cNvPr id="14" name="Прямоугольник 13">
            <a:extLst>
              <a:ext uri="{FF2B5EF4-FFF2-40B4-BE49-F238E27FC236}">
                <a16:creationId xmlns:a16="http://schemas.microsoft.com/office/drawing/2014/main" xmlns="" id="{40F6736F-732D-4685-B931-1F9FD7AB93BE}"/>
              </a:ext>
            </a:extLst>
          </p:cNvPr>
          <p:cNvSpPr/>
          <p:nvPr/>
        </p:nvSpPr>
        <p:spPr>
          <a:xfrm>
            <a:off x="7729492" y="3165054"/>
            <a:ext cx="4939363" cy="15394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36000" bIns="72000" numCol="3" rtlCol="0" anchor="t"/>
          <a:lstStyle/>
          <a:p>
            <a:pPr marL="285750" indent="-285750">
              <a:buFont typeface="Arial" panose="020B0604020202020204" pitchFamily="34" charset="0"/>
              <a:buChar char="•"/>
            </a:pPr>
            <a:r>
              <a:rPr lang="en-US" dirty="0" smtClean="0">
                <a:solidFill>
                  <a:schemeClr val="tx2">
                    <a:lumMod val="75000"/>
                  </a:schemeClr>
                </a:solidFill>
              </a:rPr>
              <a:t>Discord</a:t>
            </a:r>
            <a:endParaRPr lang="en-US" dirty="0">
              <a:solidFill>
                <a:schemeClr val="tx2">
                  <a:lumMod val="75000"/>
                </a:schemeClr>
              </a:solidFill>
            </a:endParaRPr>
          </a:p>
          <a:p>
            <a:pPr marL="285750" indent="-285750">
              <a:buFont typeface="Arial" panose="020B0604020202020204" pitchFamily="34" charset="0"/>
              <a:buChar char="•"/>
            </a:pPr>
            <a:r>
              <a:rPr lang="en-US" dirty="0">
                <a:solidFill>
                  <a:schemeClr val="tx2">
                    <a:lumMod val="75000"/>
                  </a:schemeClr>
                </a:solidFill>
              </a:rPr>
              <a:t>Microsoft </a:t>
            </a:r>
            <a:r>
              <a:rPr lang="en-US" dirty="0" smtClean="0">
                <a:solidFill>
                  <a:schemeClr val="tx2">
                    <a:lumMod val="75000"/>
                  </a:schemeClr>
                </a:solidFill>
              </a:rPr>
              <a:t>Teams</a:t>
            </a:r>
            <a:endParaRPr lang="en-US" dirty="0">
              <a:solidFill>
                <a:schemeClr val="tx2">
                  <a:lumMod val="75000"/>
                </a:schemeClr>
              </a:solidFill>
            </a:endParaRPr>
          </a:p>
          <a:p>
            <a:pPr marL="285750" indent="-285750">
              <a:buFont typeface="Arial" panose="020B0604020202020204" pitchFamily="34" charset="0"/>
              <a:buChar char="•"/>
            </a:pPr>
            <a:r>
              <a:rPr lang="en-US" dirty="0">
                <a:solidFill>
                  <a:schemeClr val="tx2">
                    <a:lumMod val="75000"/>
                  </a:schemeClr>
                </a:solidFill>
              </a:rPr>
              <a:t>Skype </a:t>
            </a:r>
            <a:endParaRPr lang="ru-RU" dirty="0" smtClean="0">
              <a:solidFill>
                <a:schemeClr val="tx2">
                  <a:lumMod val="75000"/>
                </a:schemeClr>
              </a:solidFill>
            </a:endParaRPr>
          </a:p>
          <a:p>
            <a:pPr marL="285750" indent="-285750">
              <a:buFont typeface="Arial" panose="020B0604020202020204" pitchFamily="34" charset="0"/>
              <a:buChar char="•"/>
            </a:pPr>
            <a:r>
              <a:rPr lang="en-US" dirty="0" err="1" smtClean="0">
                <a:solidFill>
                  <a:schemeClr val="tx2">
                    <a:lumMod val="75000"/>
                  </a:schemeClr>
                </a:solidFill>
              </a:rPr>
              <a:t>Snapchat</a:t>
            </a:r>
            <a:endParaRPr lang="en-US" dirty="0">
              <a:solidFill>
                <a:schemeClr val="tx2">
                  <a:lumMod val="75000"/>
                </a:schemeClr>
              </a:solidFill>
            </a:endParaRPr>
          </a:p>
          <a:p>
            <a:pPr marL="285750" indent="-285750">
              <a:buFont typeface="Arial" panose="020B0604020202020204" pitchFamily="34" charset="0"/>
              <a:buChar char="•"/>
            </a:pPr>
            <a:r>
              <a:rPr lang="en-US" dirty="0" smtClean="0">
                <a:solidFill>
                  <a:schemeClr val="tx2">
                    <a:lumMod val="75000"/>
                  </a:schemeClr>
                </a:solidFill>
              </a:rPr>
              <a:t>Telegram</a:t>
            </a:r>
            <a:endParaRPr lang="en-US" dirty="0">
              <a:solidFill>
                <a:schemeClr val="tx2">
                  <a:lumMod val="75000"/>
                </a:schemeClr>
              </a:solidFill>
            </a:endParaRPr>
          </a:p>
          <a:p>
            <a:pPr marL="285750" indent="-285750">
              <a:buFont typeface="Arial" panose="020B0604020202020204" pitchFamily="34" charset="0"/>
              <a:buChar char="•"/>
            </a:pPr>
            <a:r>
              <a:rPr lang="en-US" dirty="0" err="1" smtClean="0">
                <a:solidFill>
                  <a:schemeClr val="tx2">
                    <a:lumMod val="75000"/>
                  </a:schemeClr>
                </a:solidFill>
              </a:rPr>
              <a:t>Threema</a:t>
            </a:r>
            <a:endParaRPr lang="en-US" dirty="0">
              <a:solidFill>
                <a:schemeClr val="tx2">
                  <a:lumMod val="75000"/>
                </a:schemeClr>
              </a:solidFill>
            </a:endParaRPr>
          </a:p>
          <a:p>
            <a:pPr marL="285750" indent="-285750">
              <a:buFont typeface="Arial" panose="020B0604020202020204" pitchFamily="34" charset="0"/>
              <a:buChar char="•"/>
            </a:pPr>
            <a:r>
              <a:rPr lang="en-US" dirty="0" err="1" smtClean="0">
                <a:solidFill>
                  <a:schemeClr val="tx2">
                    <a:lumMod val="75000"/>
                  </a:schemeClr>
                </a:solidFill>
              </a:rPr>
              <a:t>Viber</a:t>
            </a:r>
            <a:endParaRPr lang="en-US" dirty="0">
              <a:solidFill>
                <a:schemeClr val="tx2">
                  <a:lumMod val="75000"/>
                </a:schemeClr>
              </a:solidFill>
            </a:endParaRPr>
          </a:p>
          <a:p>
            <a:pPr marL="285750" indent="-285750">
              <a:buFont typeface="Arial" panose="020B0604020202020204" pitchFamily="34" charset="0"/>
              <a:buChar char="•"/>
            </a:pPr>
            <a:r>
              <a:rPr lang="en-US" dirty="0" err="1" smtClean="0">
                <a:solidFill>
                  <a:schemeClr val="tx2">
                    <a:lumMod val="75000"/>
                  </a:schemeClr>
                </a:solidFill>
              </a:rPr>
              <a:t>WhatsApp</a:t>
            </a:r>
            <a:endParaRPr lang="en-US" dirty="0">
              <a:solidFill>
                <a:schemeClr val="tx2">
                  <a:lumMod val="75000"/>
                </a:schemeClr>
              </a:solidFill>
            </a:endParaRPr>
          </a:p>
          <a:p>
            <a:pPr marL="285750" indent="-285750">
              <a:buFont typeface="Arial" panose="020B0604020202020204" pitchFamily="34" charset="0"/>
              <a:buChar char="•"/>
            </a:pPr>
            <a:r>
              <a:rPr lang="en-US" dirty="0" err="1">
                <a:solidFill>
                  <a:schemeClr val="tx2">
                    <a:lumMod val="75000"/>
                  </a:schemeClr>
                </a:solidFill>
              </a:rPr>
              <a:t>WeChat</a:t>
            </a:r>
            <a:endParaRPr lang="ru-RU" dirty="0" smtClean="0">
              <a:solidFill>
                <a:schemeClr val="tx2">
                  <a:lumMod val="75000"/>
                </a:schemeClr>
              </a:solidFill>
            </a:endParaRPr>
          </a:p>
        </p:txBody>
      </p:sp>
      <p:sp>
        <p:nvSpPr>
          <p:cNvPr id="33" name="Прямоугольник 32">
            <a:extLst>
              <a:ext uri="{FF2B5EF4-FFF2-40B4-BE49-F238E27FC236}">
                <a16:creationId xmlns:a16="http://schemas.microsoft.com/office/drawing/2014/main" xmlns="" id="{506DBD54-5220-4563-8B53-F76ED6353781}"/>
              </a:ext>
            </a:extLst>
          </p:cNvPr>
          <p:cNvSpPr/>
          <p:nvPr/>
        </p:nvSpPr>
        <p:spPr>
          <a:xfrm>
            <a:off x="871188" y="1445637"/>
            <a:ext cx="5164202" cy="9030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36000" bIns="72000" rtlCol="0" anchor="t"/>
          <a:lstStyle/>
          <a:p>
            <a:pPr algn="just"/>
            <a:r>
              <a:rPr lang="ru-RU" dirty="0" smtClean="0">
                <a:solidFill>
                  <a:schemeClr val="tx1"/>
                </a:solidFill>
              </a:rPr>
              <a:t>ПОЛОЖЕНИЯМИ Ч. 8 СТ. 10 ФЕДЕРАЛЬНОГО ЗАКОНА № 149-ФЗ УСТАНОВЛЕН ЗАПРЕТ НА ИСПОЛЬЗОВАНИЕ ИНОСТРАННЫХ МЕССЕНДЖЕРОВ:</a:t>
            </a:r>
          </a:p>
        </p:txBody>
      </p:sp>
      <p:sp>
        <p:nvSpPr>
          <p:cNvPr id="17" name="Заголовок 1">
            <a:extLst>
              <a:ext uri="{FF2B5EF4-FFF2-40B4-BE49-F238E27FC236}">
                <a16:creationId xmlns:a16="http://schemas.microsoft.com/office/drawing/2014/main" xmlns="" id="{29E908F7-F580-4403-B219-F542018012DC}"/>
              </a:ext>
            </a:extLst>
          </p:cNvPr>
          <p:cNvSpPr txBox="1">
            <a:spLocks/>
          </p:cNvSpPr>
          <p:nvPr/>
        </p:nvSpPr>
        <p:spPr>
          <a:xfrm>
            <a:off x="732997" y="614557"/>
            <a:ext cx="9581263" cy="692739"/>
          </a:xfrm>
          <a:prstGeom prst="rect">
            <a:avLst/>
          </a:prstGeom>
        </p:spPr>
        <p:txBody>
          <a:bodyPr vert="horz" lIns="91440" tIns="45720" rIns="91440" bIns="45720" rtlCol="0" anchor="ctr">
            <a:normAutofit/>
          </a:bodyPr>
          <a:lstStyle>
            <a:lvl1pPr algn="l" defTabSz="914418" rtl="0" eaLnBrk="1" latinLnBrk="0" hangingPunct="1">
              <a:lnSpc>
                <a:spcPct val="90000"/>
              </a:lnSpc>
              <a:spcBef>
                <a:spcPct val="0"/>
              </a:spcBef>
              <a:buNone/>
              <a:defRPr sz="2400" kern="1200">
                <a:solidFill>
                  <a:schemeClr val="accent1"/>
                </a:solidFill>
                <a:latin typeface="+mj-lt"/>
                <a:ea typeface="+mj-ea"/>
                <a:cs typeface="+mj-cs"/>
              </a:defRPr>
            </a:lvl1pPr>
          </a:lstStyle>
          <a:p>
            <a:r>
              <a:rPr lang="ru-RU" dirty="0" smtClean="0"/>
              <a:t>ЗАПРЕТ НА ИСПОЛЬЗОВАНИЕ ИНОСТРАННЫХ МЕССЕНДЖЕРОВ</a:t>
            </a:r>
            <a:endParaRPr lang="ru-RU" dirty="0"/>
          </a:p>
        </p:txBody>
      </p:sp>
      <p:sp>
        <p:nvSpPr>
          <p:cNvPr id="18" name="TextBox 17"/>
          <p:cNvSpPr txBox="1"/>
          <p:nvPr/>
        </p:nvSpPr>
        <p:spPr>
          <a:xfrm>
            <a:off x="6587230" y="1681847"/>
            <a:ext cx="5230021" cy="584775"/>
          </a:xfrm>
          <a:prstGeom prst="rect">
            <a:avLst/>
          </a:prstGeom>
          <a:noFill/>
        </p:spPr>
        <p:txBody>
          <a:bodyPr wrap="square" rtlCol="0">
            <a:spAutoFit/>
          </a:bodyPr>
          <a:lstStyle/>
          <a:p>
            <a:pPr algn="r"/>
            <a:r>
              <a:rPr lang="ru-RU" sz="1600" dirty="0">
                <a:solidFill>
                  <a:schemeClr val="bg2">
                    <a:lumMod val="25000"/>
                  </a:schemeClr>
                </a:solidFill>
              </a:rPr>
              <a:t>Ссылка на  </a:t>
            </a:r>
            <a:r>
              <a:rPr lang="ru-RU" sz="1600" dirty="0" smtClean="0">
                <a:solidFill>
                  <a:schemeClr val="bg2">
                    <a:lumMod val="25000"/>
                  </a:schemeClr>
                </a:solidFill>
              </a:rPr>
              <a:t>перечень иностранных мессенджеров:</a:t>
            </a:r>
            <a:r>
              <a:rPr lang="ru-RU" sz="1600" dirty="0">
                <a:solidFill>
                  <a:schemeClr val="bg2">
                    <a:lumMod val="25000"/>
                  </a:schemeClr>
                </a:solidFill>
              </a:rPr>
              <a:t/>
            </a:r>
            <a:br>
              <a:rPr lang="ru-RU" sz="1600" dirty="0">
                <a:solidFill>
                  <a:schemeClr val="bg2">
                    <a:lumMod val="25000"/>
                  </a:schemeClr>
                </a:solidFill>
              </a:rPr>
            </a:br>
            <a:r>
              <a:rPr lang="en-US" sz="1600" dirty="0">
                <a:solidFill>
                  <a:schemeClr val="accent3"/>
                </a:solidFill>
              </a:rPr>
              <a:t>https://rkn.gov.ru/docs/Perechen6_informacionnykh_sistem_05052023.pdf</a:t>
            </a:r>
            <a:endParaRPr lang="ru-RU" sz="1600" dirty="0"/>
          </a:p>
        </p:txBody>
      </p:sp>
      <p:sp>
        <p:nvSpPr>
          <p:cNvPr id="3" name="Прямоугольник 2"/>
          <p:cNvSpPr/>
          <p:nvPr/>
        </p:nvSpPr>
        <p:spPr>
          <a:xfrm>
            <a:off x="871188" y="2383592"/>
            <a:ext cx="6096000" cy="369332"/>
          </a:xfrm>
          <a:prstGeom prst="rect">
            <a:avLst/>
          </a:prstGeom>
        </p:spPr>
        <p:txBody>
          <a:bodyPr>
            <a:spAutoFit/>
          </a:bodyPr>
          <a:lstStyle/>
          <a:p>
            <a:pPr algn="just"/>
            <a:r>
              <a:rPr lang="ru-RU" dirty="0"/>
              <a:t>ДЛЯ ПЕРЕДАЧИ ПЛАТЕЖНЫХ </a:t>
            </a:r>
            <a:r>
              <a:rPr lang="ru-RU" dirty="0" smtClean="0"/>
              <a:t>ДОКУМЕНТОВ</a:t>
            </a:r>
            <a:endParaRPr lang="ru-RU" dirty="0"/>
          </a:p>
        </p:txBody>
      </p:sp>
      <p:sp>
        <p:nvSpPr>
          <p:cNvPr id="5" name="Прямоугольник 4"/>
          <p:cNvSpPr/>
          <p:nvPr/>
        </p:nvSpPr>
        <p:spPr>
          <a:xfrm>
            <a:off x="871188" y="2684032"/>
            <a:ext cx="774571" cy="369332"/>
          </a:xfrm>
          <a:prstGeom prst="rect">
            <a:avLst/>
          </a:prstGeom>
        </p:spPr>
        <p:txBody>
          <a:bodyPr wrap="none">
            <a:spAutoFit/>
          </a:bodyPr>
          <a:lstStyle/>
          <a:p>
            <a:pPr algn="just"/>
            <a:r>
              <a:rPr lang="ru-RU" b="1" dirty="0">
                <a:solidFill>
                  <a:srgbClr val="C00000"/>
                </a:solidFill>
              </a:rPr>
              <a:t>И (ИЛИ)</a:t>
            </a:r>
          </a:p>
        </p:txBody>
      </p:sp>
      <p:sp>
        <p:nvSpPr>
          <p:cNvPr id="6" name="Прямоугольник 5"/>
          <p:cNvSpPr/>
          <p:nvPr/>
        </p:nvSpPr>
        <p:spPr>
          <a:xfrm>
            <a:off x="871188" y="3033824"/>
            <a:ext cx="4792051" cy="646331"/>
          </a:xfrm>
          <a:prstGeom prst="rect">
            <a:avLst/>
          </a:prstGeom>
        </p:spPr>
        <p:txBody>
          <a:bodyPr wrap="square">
            <a:spAutoFit/>
          </a:bodyPr>
          <a:lstStyle/>
          <a:p>
            <a:pPr algn="just"/>
            <a:r>
              <a:rPr lang="ru-RU" dirty="0"/>
              <a:t>ПРЕДОСТАВЛЕНИЯ ИНФОРМАЦИИ, СОДЕРЖАЩЕЙ ПЕРСОНАЛЬНЫЕ ДАННЫЕ РОССИЙСКИХ ГРАЖДАН</a:t>
            </a:r>
          </a:p>
        </p:txBody>
      </p:sp>
      <p:pic>
        <p:nvPicPr>
          <p:cNvPr id="23" name="Рисунок 22" descr="Флажок со сплошной заливкой">
            <a:extLst>
              <a:ext uri="{FF2B5EF4-FFF2-40B4-BE49-F238E27FC236}">
                <a16:creationId xmlns="" xmlns:a16="http://schemas.microsoft.com/office/drawing/2014/main" id="{7C2ED8CD-9061-C556-7628-03D1A529317F}"/>
              </a:ext>
            </a:extLst>
          </p:cNvPr>
          <p:cNvPicPr>
            <a:picLocks noChangeAspect="1"/>
          </p:cNvPicPr>
          <p:nvPr/>
        </p:nvPicPr>
        <p:blipFill>
          <a:blip r:embed="rId2">
            <a:extLst>
              <a:ext uri="{96DAC541-7B7A-43D3-8B79-37D633B846F1}">
                <asvg:svgBlip xmlns="" xmlns:asvg="http://schemas.microsoft.com/office/drawing/2016/SVG/main" r:embed="rId13"/>
              </a:ext>
            </a:extLst>
          </a:blip>
          <a:stretch>
            <a:fillRect/>
          </a:stretch>
        </p:blipFill>
        <p:spPr>
          <a:xfrm>
            <a:off x="470698" y="2418820"/>
            <a:ext cx="298876" cy="298876"/>
          </a:xfrm>
          <a:prstGeom prst="rect">
            <a:avLst/>
          </a:prstGeom>
        </p:spPr>
      </p:pic>
      <p:pic>
        <p:nvPicPr>
          <p:cNvPr id="24" name="Рисунок 23" descr="Флажок со сплошной заливкой">
            <a:extLst>
              <a:ext uri="{FF2B5EF4-FFF2-40B4-BE49-F238E27FC236}">
                <a16:creationId xmlns="" xmlns:a16="http://schemas.microsoft.com/office/drawing/2014/main" id="{7C2ED8CD-9061-C556-7628-03D1A529317F}"/>
              </a:ext>
            </a:extLst>
          </p:cNvPr>
          <p:cNvPicPr>
            <a:picLocks noChangeAspect="1"/>
          </p:cNvPicPr>
          <p:nvPr/>
        </p:nvPicPr>
        <p:blipFill>
          <a:blip r:embed="rId2">
            <a:extLst>
              <a:ext uri="{96DAC541-7B7A-43D3-8B79-37D633B846F1}">
                <asvg:svgBlip xmlns="" xmlns:asvg="http://schemas.microsoft.com/office/drawing/2016/SVG/main" r:embed="rId13"/>
              </a:ext>
            </a:extLst>
          </a:blip>
          <a:stretch>
            <a:fillRect/>
          </a:stretch>
        </p:blipFill>
        <p:spPr>
          <a:xfrm>
            <a:off x="404828" y="3054929"/>
            <a:ext cx="298876" cy="298876"/>
          </a:xfrm>
          <a:prstGeom prst="rect">
            <a:avLst/>
          </a:prstGeom>
        </p:spPr>
      </p:pic>
      <p:pic>
        <p:nvPicPr>
          <p:cNvPr id="26" name="Рисунок 25">
            <a:extLst>
              <a:ext uri="{FF2B5EF4-FFF2-40B4-BE49-F238E27FC236}">
                <a16:creationId xmlns:a16="http://schemas.microsoft.com/office/drawing/2014/main" xmlns="" id="{D45BCC6E-8C38-4E69-A326-566C46AAF7E4}"/>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7286472" y="2770684"/>
            <a:ext cx="657511" cy="657511"/>
          </a:xfrm>
          <a:prstGeom prst="rect">
            <a:avLst/>
          </a:prstGeom>
        </p:spPr>
      </p:pic>
      <p:sp>
        <p:nvSpPr>
          <p:cNvPr id="16" name="Прямоугольник 15">
            <a:extLst>
              <a:ext uri="{FF2B5EF4-FFF2-40B4-BE49-F238E27FC236}">
                <a16:creationId xmlns:a16="http://schemas.microsoft.com/office/drawing/2014/main" xmlns="" id="{506DBD54-5220-4563-8B53-F76ED6353781}"/>
              </a:ext>
            </a:extLst>
          </p:cNvPr>
          <p:cNvSpPr/>
          <p:nvPr/>
        </p:nvSpPr>
        <p:spPr>
          <a:xfrm>
            <a:off x="871188" y="3816236"/>
            <a:ext cx="5164202" cy="9030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36000" bIns="72000" rtlCol="0" anchor="t"/>
          <a:lstStyle/>
          <a:p>
            <a:pPr algn="just"/>
            <a:r>
              <a:rPr lang="ru-RU" dirty="0" smtClean="0">
                <a:solidFill>
                  <a:schemeClr val="tx1"/>
                </a:solidFill>
              </a:rPr>
              <a:t>ПОЛОЖЕНИЯМИ Ч. 9 СТ. 10 ФЕДЕРАЛЬНОГО ЗАКОНА № 149-ФЗ УСТАНОВЛЕН ЗАПРЕТ НА ПОДКЛЮЧЕНИЕ К ИНОСТРАННЫМ МЕССЕНДЖЕРАМ, ОБЕСПЕЧИВАЮЩИХ ВОЗМОЖНОСТЬ ПЕРЕВОДА </a:t>
            </a:r>
            <a:r>
              <a:rPr lang="ru-RU" dirty="0">
                <a:solidFill>
                  <a:schemeClr val="tx1"/>
                </a:solidFill>
              </a:rPr>
              <a:t>ДЕНЕЖНЫХ СРЕДСТВ </a:t>
            </a:r>
            <a:r>
              <a:rPr lang="ru-RU" dirty="0" smtClean="0">
                <a:solidFill>
                  <a:schemeClr val="tx1"/>
                </a:solidFill>
              </a:rPr>
              <a:t>В РАМКАХ ПРИМЕНЯЕМЫХ ФОРМ БЕЗНАЛИЧНЫХ РАСЧЕТОВ</a:t>
            </a:r>
          </a:p>
        </p:txBody>
      </p:sp>
    </p:spTree>
    <p:extLst>
      <p:ext uri="{BB962C8B-B14F-4D97-AF65-F5344CB8AC3E}">
        <p14:creationId xmlns:p14="http://schemas.microsoft.com/office/powerpoint/2010/main" val="14836402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xmlns="" id="{BC6D3B25-8E99-4905-8E2C-212CD27C33BE}"/>
              </a:ext>
            </a:extLst>
          </p:cNvPr>
          <p:cNvSpPr>
            <a:spLocks noGrp="1"/>
          </p:cNvSpPr>
          <p:nvPr>
            <p:ph type="sldNum" sz="quarter" idx="12"/>
          </p:nvPr>
        </p:nvSpPr>
        <p:spPr/>
        <p:txBody>
          <a:bodyPr/>
          <a:lstStyle/>
          <a:p>
            <a:fld id="{5F4265DA-81D6-4092-B6C5-08F21DC4A8F6}" type="slidenum">
              <a:rPr lang="ru-RU" smtClean="0"/>
              <a:t>8</a:t>
            </a:fld>
            <a:endParaRPr lang="ru-RU"/>
          </a:p>
        </p:txBody>
      </p:sp>
      <p:sp>
        <p:nvSpPr>
          <p:cNvPr id="17" name="Объект 2">
            <a:extLst>
              <a:ext uri="{FF2B5EF4-FFF2-40B4-BE49-F238E27FC236}">
                <a16:creationId xmlns:a16="http://schemas.microsoft.com/office/drawing/2014/main" xmlns="" id="{B793C396-738C-4F46-8DE5-489560453CF8}"/>
              </a:ext>
            </a:extLst>
          </p:cNvPr>
          <p:cNvSpPr>
            <a:spLocks noGrp="1"/>
          </p:cNvSpPr>
          <p:nvPr>
            <p:ph idx="1"/>
          </p:nvPr>
        </p:nvSpPr>
        <p:spPr>
          <a:xfrm>
            <a:off x="6078152" y="2629163"/>
            <a:ext cx="5230981" cy="1301082"/>
          </a:xfrm>
        </p:spPr>
        <p:txBody>
          <a:bodyPr anchor="ctr">
            <a:normAutofit/>
          </a:bodyPr>
          <a:lstStyle/>
          <a:p>
            <a:pPr marL="0" indent="0" algn="ctr">
              <a:buNone/>
            </a:pPr>
            <a:r>
              <a:rPr lang="ru-RU" sz="1800" dirty="0" smtClean="0">
                <a:solidFill>
                  <a:schemeClr val="bg2">
                    <a:lumMod val="25000"/>
                  </a:schemeClr>
                </a:solidFill>
              </a:rPr>
              <a:t>Установление факта </a:t>
            </a:r>
            <a:r>
              <a:rPr lang="ru-RU" sz="1800" dirty="0">
                <a:solidFill>
                  <a:schemeClr val="bg2">
                    <a:lumMod val="25000"/>
                  </a:schemeClr>
                </a:solidFill>
              </a:rPr>
              <a:t>неправомерной </a:t>
            </a:r>
            <a:r>
              <a:rPr lang="ru-RU" sz="1800" dirty="0" smtClean="0">
                <a:solidFill>
                  <a:schemeClr val="bg2">
                    <a:lumMod val="25000"/>
                  </a:schemeClr>
                </a:solidFill>
              </a:rPr>
              <a:t>или </a:t>
            </a:r>
            <a:r>
              <a:rPr lang="ru-RU" sz="1800" dirty="0">
                <a:solidFill>
                  <a:schemeClr val="bg2">
                    <a:lumMod val="25000"/>
                  </a:schemeClr>
                </a:solidFill>
              </a:rPr>
              <a:t>случайной передачи (предоставления, распространения, доступа) персональных данных, повлекшей нарушение прав субъектов персональных данных</a:t>
            </a:r>
            <a:endParaRPr lang="ru-RU" sz="1200" dirty="0">
              <a:solidFill>
                <a:schemeClr val="accent3"/>
              </a:solidFill>
            </a:endParaRPr>
          </a:p>
        </p:txBody>
      </p:sp>
      <p:sp>
        <p:nvSpPr>
          <p:cNvPr id="19" name="Прямоугольник 18">
            <a:extLst>
              <a:ext uri="{FF2B5EF4-FFF2-40B4-BE49-F238E27FC236}">
                <a16:creationId xmlns:a16="http://schemas.microsoft.com/office/drawing/2014/main" xmlns="" id="{40F6736F-732D-4685-B931-1F9FD7AB93BE}"/>
              </a:ext>
            </a:extLst>
          </p:cNvPr>
          <p:cNvSpPr/>
          <p:nvPr/>
        </p:nvSpPr>
        <p:spPr>
          <a:xfrm>
            <a:off x="7227877" y="3020763"/>
            <a:ext cx="3837094" cy="339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36000" bIns="72000" rtlCol="0" anchor="t"/>
          <a:lstStyle/>
          <a:p>
            <a:pPr algn="ctr"/>
            <a:endParaRPr lang="ru-RU" dirty="0">
              <a:solidFill>
                <a:schemeClr val="tx2">
                  <a:lumMod val="75000"/>
                </a:schemeClr>
              </a:solidFill>
            </a:endParaRPr>
          </a:p>
        </p:txBody>
      </p:sp>
      <p:sp>
        <p:nvSpPr>
          <p:cNvPr id="23" name="TextBox 22"/>
          <p:cNvSpPr txBox="1"/>
          <p:nvPr/>
        </p:nvSpPr>
        <p:spPr>
          <a:xfrm>
            <a:off x="7523142" y="1605311"/>
            <a:ext cx="4258599" cy="923330"/>
          </a:xfrm>
          <a:prstGeom prst="rect">
            <a:avLst/>
          </a:prstGeom>
          <a:noFill/>
        </p:spPr>
        <p:txBody>
          <a:bodyPr wrap="square" rtlCol="0">
            <a:spAutoFit/>
          </a:bodyPr>
          <a:lstStyle/>
          <a:p>
            <a:pPr algn="r"/>
            <a:r>
              <a:rPr lang="ru-RU" dirty="0">
                <a:solidFill>
                  <a:schemeClr val="bg2">
                    <a:lumMod val="25000"/>
                  </a:schemeClr>
                </a:solidFill>
              </a:rPr>
              <a:t>Ссылка на  электронные формы уведомлений:</a:t>
            </a:r>
            <a:br>
              <a:rPr lang="ru-RU" dirty="0">
                <a:solidFill>
                  <a:schemeClr val="bg2">
                    <a:lumMod val="25000"/>
                  </a:schemeClr>
                </a:solidFill>
              </a:rPr>
            </a:br>
            <a:r>
              <a:rPr lang="en-US" dirty="0">
                <a:solidFill>
                  <a:schemeClr val="accent3"/>
                </a:solidFill>
              </a:rPr>
              <a:t>https://pd.rkn.gov.ru/incidents/</a:t>
            </a:r>
            <a:endParaRPr lang="ru-RU" dirty="0"/>
          </a:p>
          <a:p>
            <a:pPr algn="r"/>
            <a:endParaRPr lang="ru-RU" dirty="0"/>
          </a:p>
        </p:txBody>
      </p:sp>
      <p:sp>
        <p:nvSpPr>
          <p:cNvPr id="24" name="Овал 23">
            <a:extLst>
              <a:ext uri="{FF2B5EF4-FFF2-40B4-BE49-F238E27FC236}">
                <a16:creationId xmlns:a16="http://schemas.microsoft.com/office/drawing/2014/main" xmlns="" id="{90198A2A-D5A4-469A-8895-EDCE38DCA29D}"/>
              </a:ext>
            </a:extLst>
          </p:cNvPr>
          <p:cNvSpPr/>
          <p:nvPr/>
        </p:nvSpPr>
        <p:spPr>
          <a:xfrm>
            <a:off x="6403251" y="4691890"/>
            <a:ext cx="324240" cy="312505"/>
          </a:xfrm>
          <a:prstGeom prst="ellipse">
            <a:avLst/>
          </a:prstGeom>
          <a:solidFill>
            <a:schemeClr val="bg1">
              <a:lumMod val="9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Ins="36000" rtlCol="0" anchor="ctr"/>
          <a:lstStyle/>
          <a:p>
            <a:pPr algn="ctr"/>
            <a:r>
              <a:rPr lang="ru-RU" sz="1400" dirty="0">
                <a:solidFill>
                  <a:schemeClr val="bg2">
                    <a:lumMod val="50000"/>
                  </a:schemeClr>
                </a:solidFill>
                <a:latin typeface="+mj-lt"/>
              </a:rPr>
              <a:t>1</a:t>
            </a:r>
            <a:r>
              <a:rPr lang="ru-RU" sz="1400" dirty="0" smtClean="0">
                <a:solidFill>
                  <a:schemeClr val="bg2">
                    <a:lumMod val="50000"/>
                  </a:schemeClr>
                </a:solidFill>
                <a:latin typeface="+mj-lt"/>
              </a:rPr>
              <a:t>.</a:t>
            </a:r>
            <a:endParaRPr lang="ru-RU" sz="1400" dirty="0">
              <a:solidFill>
                <a:schemeClr val="bg2">
                  <a:lumMod val="50000"/>
                </a:schemeClr>
              </a:solidFill>
              <a:latin typeface="+mj-lt"/>
            </a:endParaRPr>
          </a:p>
        </p:txBody>
      </p:sp>
      <p:sp>
        <p:nvSpPr>
          <p:cNvPr id="26" name="Заголовок 1">
            <a:extLst>
              <a:ext uri="{FF2B5EF4-FFF2-40B4-BE49-F238E27FC236}">
                <a16:creationId xmlns:a16="http://schemas.microsoft.com/office/drawing/2014/main" xmlns="" id="{29E908F7-F580-4403-B219-F542018012DC}"/>
              </a:ext>
            </a:extLst>
          </p:cNvPr>
          <p:cNvSpPr txBox="1">
            <a:spLocks/>
          </p:cNvSpPr>
          <p:nvPr/>
        </p:nvSpPr>
        <p:spPr>
          <a:xfrm>
            <a:off x="732997" y="614557"/>
            <a:ext cx="9581263" cy="692739"/>
          </a:xfrm>
          <a:prstGeom prst="rect">
            <a:avLst/>
          </a:prstGeom>
        </p:spPr>
        <p:txBody>
          <a:bodyPr vert="horz" lIns="91440" tIns="45720" rIns="91440" bIns="45720" rtlCol="0" anchor="ctr">
            <a:normAutofit/>
          </a:bodyPr>
          <a:lstStyle>
            <a:lvl1pPr algn="l" defTabSz="914418" rtl="0" eaLnBrk="1" latinLnBrk="0" hangingPunct="1">
              <a:lnSpc>
                <a:spcPct val="90000"/>
              </a:lnSpc>
              <a:spcBef>
                <a:spcPct val="0"/>
              </a:spcBef>
              <a:buNone/>
              <a:defRPr sz="2400" kern="1200">
                <a:solidFill>
                  <a:schemeClr val="accent1"/>
                </a:solidFill>
                <a:latin typeface="+mj-lt"/>
                <a:ea typeface="+mj-ea"/>
                <a:cs typeface="+mj-cs"/>
              </a:defRPr>
            </a:lvl1pPr>
          </a:lstStyle>
          <a:p>
            <a:r>
              <a:rPr lang="ru-RU" dirty="0" smtClean="0"/>
              <a:t>УВЕДОМЛЕНИЯ ОБ ИНЦИДЕНТАХ</a:t>
            </a:r>
            <a:endParaRPr lang="ru-RU" dirty="0"/>
          </a:p>
        </p:txBody>
      </p:sp>
      <p:cxnSp>
        <p:nvCxnSpPr>
          <p:cNvPr id="27" name="Прямая соединительная линия 26">
            <a:extLst>
              <a:ext uri="{FF2B5EF4-FFF2-40B4-BE49-F238E27FC236}">
                <a16:creationId xmlns:a16="http://schemas.microsoft.com/office/drawing/2014/main" xmlns="" id="{120C51EB-6DB5-4045-B8A7-76575969C355}"/>
              </a:ext>
            </a:extLst>
          </p:cNvPr>
          <p:cNvCxnSpPr>
            <a:cxnSpLocks/>
          </p:cNvCxnSpPr>
          <p:nvPr/>
        </p:nvCxnSpPr>
        <p:spPr>
          <a:xfrm>
            <a:off x="5913120" y="1794398"/>
            <a:ext cx="0" cy="4519401"/>
          </a:xfrm>
          <a:prstGeom prst="line">
            <a:avLst/>
          </a:prstGeom>
          <a:ln w="22225">
            <a:solidFill>
              <a:schemeClr val="bg2">
                <a:lumMod val="9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8" name="Стрелка: вниз 19">
            <a:extLst>
              <a:ext uri="{FF2B5EF4-FFF2-40B4-BE49-F238E27FC236}">
                <a16:creationId xmlns:a16="http://schemas.microsoft.com/office/drawing/2014/main" xmlns="" id="{B2CE2886-DBE4-440A-AB62-EA56CC23B7AF}"/>
              </a:ext>
            </a:extLst>
          </p:cNvPr>
          <p:cNvSpPr/>
          <p:nvPr/>
        </p:nvSpPr>
        <p:spPr>
          <a:xfrm>
            <a:off x="8603491" y="3900854"/>
            <a:ext cx="274320" cy="247276"/>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Объект 2">
            <a:extLst>
              <a:ext uri="{FF2B5EF4-FFF2-40B4-BE49-F238E27FC236}">
                <a16:creationId xmlns:a16="http://schemas.microsoft.com/office/drawing/2014/main" xmlns="" id="{B793C396-738C-4F46-8DE5-489560453CF8}"/>
              </a:ext>
            </a:extLst>
          </p:cNvPr>
          <p:cNvSpPr txBox="1">
            <a:spLocks/>
          </p:cNvSpPr>
          <p:nvPr/>
        </p:nvSpPr>
        <p:spPr>
          <a:xfrm>
            <a:off x="6125160" y="4105583"/>
            <a:ext cx="5230981" cy="533218"/>
          </a:xfrm>
          <a:prstGeom prst="rect">
            <a:avLst/>
          </a:prstGeom>
        </p:spPr>
        <p:txBody>
          <a:bodyPr vert="horz" lIns="91440" tIns="45720" rIns="91440" bIns="45720" rtlCol="0" anchor="ctr">
            <a:normAutofit/>
          </a:bodyPr>
          <a:lstStyle>
            <a:lvl1pPr marL="228605" indent="-228605" algn="l" defTabSz="914418" rtl="0" eaLnBrk="1" latinLnBrk="0" hangingPunct="1">
              <a:lnSpc>
                <a:spcPct val="90000"/>
              </a:lnSpc>
              <a:spcBef>
                <a:spcPts val="1000"/>
              </a:spcBef>
              <a:buFont typeface="Arial" panose="020B0604020202020204" pitchFamily="34" charset="0"/>
              <a:buChar char="•"/>
              <a:defRPr sz="1292"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1108"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1016"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ru-RU" sz="1800" dirty="0" smtClean="0">
                <a:solidFill>
                  <a:schemeClr val="bg2">
                    <a:lumMod val="25000"/>
                  </a:schemeClr>
                </a:solidFill>
              </a:rPr>
              <a:t>Уведомление РКН:</a:t>
            </a:r>
            <a:endParaRPr lang="ru-RU" sz="1200" dirty="0">
              <a:solidFill>
                <a:schemeClr val="accent3"/>
              </a:solidFill>
            </a:endParaRPr>
          </a:p>
        </p:txBody>
      </p:sp>
      <p:sp>
        <p:nvSpPr>
          <p:cNvPr id="30" name="Овал 29">
            <a:extLst>
              <a:ext uri="{FF2B5EF4-FFF2-40B4-BE49-F238E27FC236}">
                <a16:creationId xmlns:a16="http://schemas.microsoft.com/office/drawing/2014/main" xmlns="" id="{90198A2A-D5A4-469A-8895-EDCE38DCA29D}"/>
              </a:ext>
            </a:extLst>
          </p:cNvPr>
          <p:cNvSpPr/>
          <p:nvPr/>
        </p:nvSpPr>
        <p:spPr>
          <a:xfrm>
            <a:off x="9384896" y="4691890"/>
            <a:ext cx="324240" cy="312505"/>
          </a:xfrm>
          <a:prstGeom prst="ellipse">
            <a:avLst/>
          </a:prstGeom>
          <a:solidFill>
            <a:schemeClr val="bg1">
              <a:lumMod val="9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Ins="36000" rtlCol="0" anchor="ctr"/>
          <a:lstStyle/>
          <a:p>
            <a:pPr algn="ctr"/>
            <a:r>
              <a:rPr lang="ru-RU" sz="1400" dirty="0">
                <a:solidFill>
                  <a:schemeClr val="bg2">
                    <a:lumMod val="50000"/>
                  </a:schemeClr>
                </a:solidFill>
                <a:latin typeface="+mj-lt"/>
              </a:rPr>
              <a:t>2</a:t>
            </a:r>
            <a:r>
              <a:rPr lang="ru-RU" sz="1400" dirty="0" smtClean="0">
                <a:solidFill>
                  <a:schemeClr val="bg2">
                    <a:lumMod val="50000"/>
                  </a:schemeClr>
                </a:solidFill>
                <a:latin typeface="+mj-lt"/>
              </a:rPr>
              <a:t>.</a:t>
            </a:r>
            <a:endParaRPr lang="ru-RU" sz="1400" dirty="0">
              <a:solidFill>
                <a:schemeClr val="bg2">
                  <a:lumMod val="50000"/>
                </a:schemeClr>
              </a:solidFill>
              <a:latin typeface="+mj-lt"/>
            </a:endParaRPr>
          </a:p>
        </p:txBody>
      </p:sp>
      <p:sp>
        <p:nvSpPr>
          <p:cNvPr id="31" name="Прямоугольник 30">
            <a:extLst>
              <a:ext uri="{FF2B5EF4-FFF2-40B4-BE49-F238E27FC236}">
                <a16:creationId xmlns:a16="http://schemas.microsoft.com/office/drawing/2014/main" xmlns="" id="{40F6736F-732D-4685-B931-1F9FD7AB93BE}"/>
              </a:ext>
            </a:extLst>
          </p:cNvPr>
          <p:cNvSpPr/>
          <p:nvPr/>
        </p:nvSpPr>
        <p:spPr>
          <a:xfrm>
            <a:off x="6133631" y="4664535"/>
            <a:ext cx="2429029" cy="339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36000" bIns="72000" rtlCol="0" anchor="t"/>
          <a:lstStyle/>
          <a:p>
            <a:pPr algn="ctr"/>
            <a:r>
              <a:rPr lang="ru-RU" sz="2000" dirty="0" smtClean="0">
                <a:solidFill>
                  <a:schemeClr val="tx2">
                    <a:lumMod val="75000"/>
                  </a:schemeClr>
                </a:solidFill>
              </a:rPr>
              <a:t>ПЕРВИЧНОЕ</a:t>
            </a:r>
            <a:endParaRPr lang="ru-RU" sz="2000" dirty="0">
              <a:solidFill>
                <a:schemeClr val="tx2">
                  <a:lumMod val="75000"/>
                </a:schemeClr>
              </a:solidFill>
            </a:endParaRPr>
          </a:p>
        </p:txBody>
      </p:sp>
      <p:sp>
        <p:nvSpPr>
          <p:cNvPr id="32" name="Прямоугольник 31">
            <a:extLst>
              <a:ext uri="{FF2B5EF4-FFF2-40B4-BE49-F238E27FC236}">
                <a16:creationId xmlns:a16="http://schemas.microsoft.com/office/drawing/2014/main" xmlns="" id="{40F6736F-732D-4685-B931-1F9FD7AB93BE}"/>
              </a:ext>
            </a:extLst>
          </p:cNvPr>
          <p:cNvSpPr/>
          <p:nvPr/>
        </p:nvSpPr>
        <p:spPr>
          <a:xfrm>
            <a:off x="9390586" y="4673244"/>
            <a:ext cx="2429029" cy="339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36000" bIns="72000" rtlCol="0" anchor="t"/>
          <a:lstStyle/>
          <a:p>
            <a:pPr algn="ctr"/>
            <a:r>
              <a:rPr lang="ru-RU" sz="2000" dirty="0" smtClean="0">
                <a:solidFill>
                  <a:schemeClr val="tx2">
                    <a:lumMod val="75000"/>
                  </a:schemeClr>
                </a:solidFill>
              </a:rPr>
              <a:t>ДОПОЛНИТЕЛЬНОЕ</a:t>
            </a:r>
            <a:endParaRPr lang="ru-RU" sz="2000" dirty="0">
              <a:solidFill>
                <a:schemeClr val="tx2">
                  <a:lumMod val="75000"/>
                </a:schemeClr>
              </a:solidFill>
            </a:endParaRPr>
          </a:p>
        </p:txBody>
      </p:sp>
      <p:sp>
        <p:nvSpPr>
          <p:cNvPr id="33" name="Прямоугольник 32">
            <a:extLst>
              <a:ext uri="{FF2B5EF4-FFF2-40B4-BE49-F238E27FC236}">
                <a16:creationId xmlns:a16="http://schemas.microsoft.com/office/drawing/2014/main" xmlns="" id="{0CB45D17-4F45-4072-8F4A-49ED84D1F9B9}"/>
              </a:ext>
            </a:extLst>
          </p:cNvPr>
          <p:cNvSpPr/>
          <p:nvPr/>
        </p:nvSpPr>
        <p:spPr>
          <a:xfrm>
            <a:off x="6970538" y="4934724"/>
            <a:ext cx="715001" cy="5464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tIns="36000" bIns="72000" rtlCol="0" anchor="ctr"/>
          <a:lstStyle/>
          <a:p>
            <a:pPr algn="ctr"/>
            <a:r>
              <a:rPr lang="ru-RU" sz="2400" dirty="0" smtClean="0">
                <a:solidFill>
                  <a:schemeClr val="accent3"/>
                </a:solidFill>
                <a:latin typeface="+mj-lt"/>
              </a:rPr>
              <a:t>24 ч.</a:t>
            </a:r>
            <a:endParaRPr lang="ru-RU" sz="2400" dirty="0">
              <a:solidFill>
                <a:schemeClr val="accent3"/>
              </a:solidFill>
              <a:latin typeface="+mj-lt"/>
            </a:endParaRPr>
          </a:p>
        </p:txBody>
      </p:sp>
      <p:sp>
        <p:nvSpPr>
          <p:cNvPr id="34" name="Прямоугольник 33">
            <a:extLst>
              <a:ext uri="{FF2B5EF4-FFF2-40B4-BE49-F238E27FC236}">
                <a16:creationId xmlns:a16="http://schemas.microsoft.com/office/drawing/2014/main" xmlns="" id="{0CB45D17-4F45-4072-8F4A-49ED84D1F9B9}"/>
              </a:ext>
            </a:extLst>
          </p:cNvPr>
          <p:cNvSpPr/>
          <p:nvPr/>
        </p:nvSpPr>
        <p:spPr>
          <a:xfrm>
            <a:off x="10200921" y="4977043"/>
            <a:ext cx="715001" cy="5464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tIns="36000" bIns="72000" rtlCol="0" anchor="ctr"/>
          <a:lstStyle/>
          <a:p>
            <a:pPr algn="ctr"/>
            <a:r>
              <a:rPr lang="ru-RU" sz="2400" dirty="0" smtClean="0">
                <a:solidFill>
                  <a:schemeClr val="accent3"/>
                </a:solidFill>
                <a:latin typeface="+mj-lt"/>
              </a:rPr>
              <a:t>72 ч.</a:t>
            </a:r>
            <a:endParaRPr lang="ru-RU" sz="2400" dirty="0">
              <a:solidFill>
                <a:schemeClr val="accent3"/>
              </a:solidFill>
              <a:latin typeface="+mj-lt"/>
            </a:endParaRPr>
          </a:p>
        </p:txBody>
      </p:sp>
      <p:sp>
        <p:nvSpPr>
          <p:cNvPr id="47" name="Прямоугольник: скругленные углы 12">
            <a:extLst>
              <a:ext uri="{FF2B5EF4-FFF2-40B4-BE49-F238E27FC236}">
                <a16:creationId xmlns:a16="http://schemas.microsoft.com/office/drawing/2014/main" xmlns="" id="{4926984E-EE79-40A2-B96C-FD6CC80CB92F}"/>
              </a:ext>
            </a:extLst>
          </p:cNvPr>
          <p:cNvSpPr/>
          <p:nvPr/>
        </p:nvSpPr>
        <p:spPr>
          <a:xfrm>
            <a:off x="7287981" y="5637429"/>
            <a:ext cx="2903415" cy="935682"/>
          </a:xfrm>
          <a:prstGeom prst="roundRect">
            <a:avLst>
              <a:gd name="adj" fmla="val 528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Прямоугольник 44">
            <a:extLst>
              <a:ext uri="{FF2B5EF4-FFF2-40B4-BE49-F238E27FC236}">
                <a16:creationId xmlns:a16="http://schemas.microsoft.com/office/drawing/2014/main" xmlns="" id="{9C5EAEA5-5809-4C9F-AE54-843BB87937E7}"/>
              </a:ext>
            </a:extLst>
          </p:cNvPr>
          <p:cNvSpPr/>
          <p:nvPr/>
        </p:nvSpPr>
        <p:spPr>
          <a:xfrm>
            <a:off x="7127925" y="5921626"/>
            <a:ext cx="3206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tIns="36000" bIns="72000" rtlCol="0" anchor="ctr"/>
          <a:lstStyle/>
          <a:p>
            <a:pPr algn="ctr"/>
            <a:r>
              <a:rPr lang="ru-RU" sz="2400" dirty="0" smtClean="0">
                <a:solidFill>
                  <a:schemeClr val="accent1">
                    <a:lumMod val="75000"/>
                  </a:schemeClr>
                </a:solidFill>
                <a:latin typeface="+mj-lt"/>
              </a:rPr>
              <a:t>300</a:t>
            </a:r>
            <a:r>
              <a:rPr lang="ru-RU" sz="3200" dirty="0" smtClean="0">
                <a:solidFill>
                  <a:schemeClr val="accent1">
                    <a:lumMod val="75000"/>
                  </a:schemeClr>
                </a:solidFill>
                <a:latin typeface="+mj-lt"/>
              </a:rPr>
              <a:t> </a:t>
            </a:r>
            <a:r>
              <a:rPr lang="ru-RU" dirty="0" smtClean="0">
                <a:solidFill>
                  <a:schemeClr val="tx2">
                    <a:lumMod val="75000"/>
                  </a:schemeClr>
                </a:solidFill>
                <a:latin typeface="+mj-lt"/>
              </a:rPr>
              <a:t>уведомлений</a:t>
            </a:r>
            <a:endParaRPr lang="ru-RU" dirty="0">
              <a:solidFill>
                <a:schemeClr val="tx2">
                  <a:lumMod val="75000"/>
                </a:schemeClr>
              </a:solidFill>
              <a:latin typeface="+mj-lt"/>
            </a:endParaRPr>
          </a:p>
        </p:txBody>
      </p:sp>
      <p:sp>
        <p:nvSpPr>
          <p:cNvPr id="46" name="Прямоугольник 45">
            <a:extLst>
              <a:ext uri="{FF2B5EF4-FFF2-40B4-BE49-F238E27FC236}">
                <a16:creationId xmlns:a16="http://schemas.microsoft.com/office/drawing/2014/main" xmlns="" id="{40F6736F-732D-4685-B931-1F9FD7AB93BE}"/>
              </a:ext>
            </a:extLst>
          </p:cNvPr>
          <p:cNvSpPr/>
          <p:nvPr/>
        </p:nvSpPr>
        <p:spPr>
          <a:xfrm>
            <a:off x="6813000" y="5783660"/>
            <a:ext cx="3837094" cy="339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36000" bIns="72000" rtlCol="0" anchor="t"/>
          <a:lstStyle/>
          <a:p>
            <a:pPr algn="ctr"/>
            <a:r>
              <a:rPr lang="ru-RU" dirty="0" smtClean="0">
                <a:solidFill>
                  <a:schemeClr val="tx2">
                    <a:lumMod val="75000"/>
                  </a:schemeClr>
                </a:solidFill>
              </a:rPr>
              <a:t>С 1 СЕНТЯБРЯ ПОСТУПИЛО БОЛЕЕ</a:t>
            </a:r>
            <a:endParaRPr lang="ru-RU" dirty="0">
              <a:solidFill>
                <a:schemeClr val="tx2">
                  <a:lumMod val="75000"/>
                </a:schemeClr>
              </a:solidFill>
            </a:endParaRPr>
          </a:p>
        </p:txBody>
      </p:sp>
      <p:pic>
        <p:nvPicPr>
          <p:cNvPr id="37" name="Рисунок 36" descr="Флажок со сплошной заливкой">
            <a:extLst>
              <a:ext uri="{FF2B5EF4-FFF2-40B4-BE49-F238E27FC236}">
                <a16:creationId xmlns="" xmlns:a16="http://schemas.microsoft.com/office/drawing/2014/main" id="{7C2ED8CD-9061-C556-7628-03D1A529317F}"/>
              </a:ext>
            </a:extLst>
          </p:cNvPr>
          <p:cNvPicPr>
            <a:picLocks noChangeAspect="1"/>
          </p:cNvPicPr>
          <p:nvPr/>
        </p:nvPicPr>
        <p:blipFill>
          <a:blip r:embed="rId2">
            <a:extLst>
              <a:ext uri="{96DAC541-7B7A-43D3-8B79-37D633B846F1}">
                <asvg:svgBlip xmlns="" xmlns:asvg="http://schemas.microsoft.com/office/drawing/2016/SVG/main" r:embed="rId13"/>
              </a:ext>
            </a:extLst>
          </a:blip>
          <a:stretch>
            <a:fillRect/>
          </a:stretch>
        </p:blipFill>
        <p:spPr>
          <a:xfrm>
            <a:off x="541536" y="1843346"/>
            <a:ext cx="298876" cy="298876"/>
          </a:xfrm>
          <a:prstGeom prst="rect">
            <a:avLst/>
          </a:prstGeom>
        </p:spPr>
      </p:pic>
      <p:sp>
        <p:nvSpPr>
          <p:cNvPr id="38" name="Прямоугольник 37">
            <a:extLst>
              <a:ext uri="{FF2B5EF4-FFF2-40B4-BE49-F238E27FC236}">
                <a16:creationId xmlns:a16="http://schemas.microsoft.com/office/drawing/2014/main" xmlns="" id="{506DBD54-5220-4563-8B53-F76ED6353781}"/>
              </a:ext>
            </a:extLst>
          </p:cNvPr>
          <p:cNvSpPr/>
          <p:nvPr/>
        </p:nvSpPr>
        <p:spPr>
          <a:xfrm>
            <a:off x="1032844" y="1794398"/>
            <a:ext cx="4390146" cy="1009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36000" bIns="72000" rtlCol="0" anchor="t"/>
          <a:lstStyle/>
          <a:p>
            <a:pPr algn="just"/>
            <a:r>
              <a:rPr lang="ru-RU" dirty="0" smtClean="0">
                <a:solidFill>
                  <a:schemeClr val="tx1"/>
                </a:solidFill>
              </a:rPr>
              <a:t>ЕСЛИ УВЕДОМЛЕНИЕ НАПРАВЛЕНО ОТ ФИЗЛИЦА – РЕКОМЕНДУЕМ УКАЗЫВАТЬ </a:t>
            </a:r>
            <a:r>
              <a:rPr lang="ru-RU" b="1" dirty="0" smtClean="0">
                <a:solidFill>
                  <a:schemeClr val="tx1"/>
                </a:solidFill>
              </a:rPr>
              <a:t>НАИМЕНОВАНИЕ ОРГАНИЗАЦИИ</a:t>
            </a:r>
            <a:endParaRPr lang="ru-RU" b="1" dirty="0">
              <a:solidFill>
                <a:schemeClr val="tx1"/>
              </a:solidFill>
            </a:endParaRPr>
          </a:p>
        </p:txBody>
      </p:sp>
      <p:pic>
        <p:nvPicPr>
          <p:cNvPr id="48" name="Рисунок 47" descr="Флажок со сплошной заливкой">
            <a:extLst>
              <a:ext uri="{FF2B5EF4-FFF2-40B4-BE49-F238E27FC236}">
                <a16:creationId xmlns="" xmlns:a16="http://schemas.microsoft.com/office/drawing/2014/main" id="{7C2ED8CD-9061-C556-7628-03D1A529317F}"/>
              </a:ext>
            </a:extLst>
          </p:cNvPr>
          <p:cNvPicPr>
            <a:picLocks noChangeAspect="1"/>
          </p:cNvPicPr>
          <p:nvPr/>
        </p:nvPicPr>
        <p:blipFill>
          <a:blip r:embed="rId2">
            <a:extLst>
              <a:ext uri="{96DAC541-7B7A-43D3-8B79-37D633B846F1}">
                <asvg:svgBlip xmlns="" xmlns:asvg="http://schemas.microsoft.com/office/drawing/2016/SVG/main" r:embed="rId13"/>
              </a:ext>
            </a:extLst>
          </a:blip>
          <a:stretch>
            <a:fillRect/>
          </a:stretch>
        </p:blipFill>
        <p:spPr>
          <a:xfrm>
            <a:off x="536369" y="3173745"/>
            <a:ext cx="298876" cy="298876"/>
          </a:xfrm>
          <a:prstGeom prst="rect">
            <a:avLst/>
          </a:prstGeom>
        </p:spPr>
      </p:pic>
      <p:sp>
        <p:nvSpPr>
          <p:cNvPr id="49" name="Прямоугольник 48">
            <a:extLst>
              <a:ext uri="{FF2B5EF4-FFF2-40B4-BE49-F238E27FC236}">
                <a16:creationId xmlns:a16="http://schemas.microsoft.com/office/drawing/2014/main" xmlns="" id="{506DBD54-5220-4563-8B53-F76ED6353781}"/>
              </a:ext>
            </a:extLst>
          </p:cNvPr>
          <p:cNvSpPr/>
          <p:nvPr/>
        </p:nvSpPr>
        <p:spPr>
          <a:xfrm>
            <a:off x="1027677" y="3124797"/>
            <a:ext cx="4390146" cy="1009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36000" bIns="72000" rtlCol="0" anchor="t"/>
          <a:lstStyle/>
          <a:p>
            <a:pPr algn="just"/>
            <a:r>
              <a:rPr lang="ru-RU" dirty="0" smtClean="0">
                <a:solidFill>
                  <a:schemeClr val="tx1"/>
                </a:solidFill>
              </a:rPr>
              <a:t>ЕСЛИ ДОСТУП ПОЛУЧЕН К ПЕРСОНАЛЬНЫМ ДАННЫМ ПОЛЬЗОВАТЕЛЕЙ САЙТА – РЕКОМЕНДУЕМ УКАЗЫВАТЬ ССЫЛКУ НА </a:t>
            </a:r>
            <a:r>
              <a:rPr lang="ru-RU" b="1" dirty="0" smtClean="0">
                <a:solidFill>
                  <a:schemeClr val="tx1"/>
                </a:solidFill>
              </a:rPr>
              <a:t>КОНКРЕТНЫЙ САЙТ </a:t>
            </a:r>
            <a:r>
              <a:rPr lang="ru-RU" dirty="0" smtClean="0">
                <a:solidFill>
                  <a:schemeClr val="tx1"/>
                </a:solidFill>
              </a:rPr>
              <a:t>ОПЕРАТОРА</a:t>
            </a:r>
            <a:endParaRPr lang="ru-RU" dirty="0">
              <a:solidFill>
                <a:schemeClr val="tx1"/>
              </a:solidFill>
            </a:endParaRPr>
          </a:p>
        </p:txBody>
      </p:sp>
      <p:pic>
        <p:nvPicPr>
          <p:cNvPr id="50" name="Рисунок 49" descr="Флажок со сплошной заливкой">
            <a:extLst>
              <a:ext uri="{FF2B5EF4-FFF2-40B4-BE49-F238E27FC236}">
                <a16:creationId xmlns="" xmlns:a16="http://schemas.microsoft.com/office/drawing/2014/main" id="{7C2ED8CD-9061-C556-7628-03D1A529317F}"/>
              </a:ext>
            </a:extLst>
          </p:cNvPr>
          <p:cNvPicPr>
            <a:picLocks noChangeAspect="1"/>
          </p:cNvPicPr>
          <p:nvPr/>
        </p:nvPicPr>
        <p:blipFill>
          <a:blip r:embed="rId2">
            <a:extLst>
              <a:ext uri="{96DAC541-7B7A-43D3-8B79-37D633B846F1}">
                <asvg:svgBlip xmlns="" xmlns:asvg="http://schemas.microsoft.com/office/drawing/2016/SVG/main" r:embed="rId13"/>
              </a:ext>
            </a:extLst>
          </a:blip>
          <a:stretch>
            <a:fillRect/>
          </a:stretch>
        </p:blipFill>
        <p:spPr>
          <a:xfrm>
            <a:off x="536369" y="4722192"/>
            <a:ext cx="298876" cy="298876"/>
          </a:xfrm>
          <a:prstGeom prst="rect">
            <a:avLst/>
          </a:prstGeom>
        </p:spPr>
      </p:pic>
      <p:sp>
        <p:nvSpPr>
          <p:cNvPr id="51" name="Прямоугольник 50">
            <a:extLst>
              <a:ext uri="{FF2B5EF4-FFF2-40B4-BE49-F238E27FC236}">
                <a16:creationId xmlns:a16="http://schemas.microsoft.com/office/drawing/2014/main" xmlns="" id="{506DBD54-5220-4563-8B53-F76ED6353781}"/>
              </a:ext>
            </a:extLst>
          </p:cNvPr>
          <p:cNvSpPr/>
          <p:nvPr/>
        </p:nvSpPr>
        <p:spPr>
          <a:xfrm>
            <a:off x="1027677" y="4673244"/>
            <a:ext cx="4390146" cy="1009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36000" bIns="72000" rtlCol="0" anchor="t"/>
          <a:lstStyle/>
          <a:p>
            <a:pPr algn="just"/>
            <a:r>
              <a:rPr lang="ru-RU" dirty="0" smtClean="0">
                <a:solidFill>
                  <a:schemeClr val="tx1"/>
                </a:solidFill>
              </a:rPr>
              <a:t>ЕСЛИ ИНЦИДЕНТ ПРОИЗОШЕЛ СО СТОРОНЫ ПОДРЯДНОЙ ОРГАНИЗАЦИИ – НАПРАВИТЬ УВЕДОМЛЕНИЕ ДОЛЖЕН </a:t>
            </a:r>
            <a:r>
              <a:rPr lang="ru-RU" b="1" dirty="0" smtClean="0">
                <a:solidFill>
                  <a:schemeClr val="tx1"/>
                </a:solidFill>
              </a:rPr>
              <a:t>ОПЕРАТОР</a:t>
            </a:r>
            <a:endParaRPr lang="ru-RU" b="1" dirty="0">
              <a:solidFill>
                <a:schemeClr val="tx1"/>
              </a:solidFill>
            </a:endParaRPr>
          </a:p>
        </p:txBody>
      </p:sp>
    </p:spTree>
    <p:extLst>
      <p:ext uri="{BB962C8B-B14F-4D97-AF65-F5344CB8AC3E}">
        <p14:creationId xmlns:p14="http://schemas.microsoft.com/office/powerpoint/2010/main" val="8811312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Трансграничная передача персональных данных</a:t>
            </a:r>
            <a:endParaRPr lang="ru-RU" dirty="0"/>
          </a:p>
        </p:txBody>
      </p:sp>
      <p:sp>
        <p:nvSpPr>
          <p:cNvPr id="4" name="Номер слайда 3"/>
          <p:cNvSpPr>
            <a:spLocks noGrp="1"/>
          </p:cNvSpPr>
          <p:nvPr>
            <p:ph type="sldNum" sz="quarter" idx="12"/>
          </p:nvPr>
        </p:nvSpPr>
        <p:spPr/>
        <p:txBody>
          <a:bodyPr/>
          <a:lstStyle/>
          <a:p>
            <a:fld id="{5F4265DA-81D6-4092-B6C5-08F21DC4A8F6}" type="slidenum">
              <a:rPr lang="ru-RU" smtClean="0"/>
              <a:t>9</a:t>
            </a:fld>
            <a:endParaRPr lang="ru-RU"/>
          </a:p>
        </p:txBody>
      </p:sp>
      <p:sp>
        <p:nvSpPr>
          <p:cNvPr id="7" name="TextBox 6"/>
          <p:cNvSpPr txBox="1"/>
          <p:nvPr/>
        </p:nvSpPr>
        <p:spPr>
          <a:xfrm>
            <a:off x="723465" y="1838059"/>
            <a:ext cx="3486225" cy="1200329"/>
          </a:xfrm>
          <a:prstGeom prst="rect">
            <a:avLst/>
          </a:prstGeom>
          <a:noFill/>
        </p:spPr>
        <p:txBody>
          <a:bodyPr wrap="square" rtlCol="0">
            <a:spAutoFit/>
          </a:bodyPr>
          <a:lstStyle/>
          <a:p>
            <a:pPr algn="ctr"/>
            <a:r>
              <a:rPr lang="ru-RU" dirty="0" smtClean="0"/>
              <a:t>Действия </a:t>
            </a:r>
            <a:r>
              <a:rPr lang="ru-RU" dirty="0"/>
              <a:t>при обработке персональных данных, собираемых посредством </a:t>
            </a:r>
            <a:r>
              <a:rPr lang="ru-RU" dirty="0" err="1"/>
              <a:t>Google</a:t>
            </a:r>
            <a:r>
              <a:rPr lang="ru-RU" dirty="0"/>
              <a:t> </a:t>
            </a:r>
            <a:r>
              <a:rPr lang="ru-RU" dirty="0" err="1" smtClean="0"/>
              <a:t>Analytics</a:t>
            </a:r>
            <a:r>
              <a:rPr lang="ru-RU" dirty="0" smtClean="0"/>
              <a:t> </a:t>
            </a:r>
            <a:r>
              <a:rPr lang="ru-RU" b="1" dirty="0" smtClean="0">
                <a:solidFill>
                  <a:srgbClr val="C00000"/>
                </a:solidFill>
              </a:rPr>
              <a:t>=</a:t>
            </a:r>
            <a:r>
              <a:rPr lang="ru-RU" dirty="0" smtClean="0"/>
              <a:t> Трансграничная передача персональных данных </a:t>
            </a:r>
            <a:endParaRPr lang="ru-RU" dirty="0"/>
          </a:p>
        </p:txBody>
      </p:sp>
      <p:sp>
        <p:nvSpPr>
          <p:cNvPr id="9" name="Штриховая стрелка вправо 8"/>
          <p:cNvSpPr/>
          <p:nvPr/>
        </p:nvSpPr>
        <p:spPr>
          <a:xfrm>
            <a:off x="4201063" y="2201931"/>
            <a:ext cx="975359" cy="650545"/>
          </a:xfrm>
          <a:prstGeom prst="stripedRightArrow">
            <a:avLst/>
          </a:prstGeom>
          <a:scene3d>
            <a:camera prst="isometricOffAxis2Lef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5534214" y="1927040"/>
            <a:ext cx="4319453" cy="1200329"/>
          </a:xfrm>
          <a:prstGeom prst="rect">
            <a:avLst/>
          </a:prstGeom>
          <a:noFill/>
        </p:spPr>
        <p:txBody>
          <a:bodyPr wrap="square" rtlCol="0">
            <a:spAutoFit/>
          </a:bodyPr>
          <a:lstStyle/>
          <a:p>
            <a:r>
              <a:rPr lang="ru-RU" dirty="0" smtClean="0"/>
              <a:t>Необходимо подать уведомление о намерении осуществлять трансграничную передачу персональных данных</a:t>
            </a:r>
          </a:p>
          <a:p>
            <a:r>
              <a:rPr lang="en-US" b="1" dirty="0" smtClean="0">
                <a:solidFill>
                  <a:srgbClr val="C00000"/>
                </a:solidFill>
              </a:rPr>
              <a:t>https</a:t>
            </a:r>
            <a:r>
              <a:rPr lang="en-US" b="1" dirty="0">
                <a:solidFill>
                  <a:srgbClr val="C00000"/>
                </a:solidFill>
              </a:rPr>
              <a:t>://pd.rkn.gov.ru/cross-border-transmission/form2/</a:t>
            </a:r>
            <a:endParaRPr lang="ru-RU" b="1" dirty="0">
              <a:solidFill>
                <a:srgbClr val="C00000"/>
              </a:solidFill>
            </a:endParaRPr>
          </a:p>
        </p:txBody>
      </p:sp>
      <p:cxnSp>
        <p:nvCxnSpPr>
          <p:cNvPr id="12" name="Прямая соединительная линия 11"/>
          <p:cNvCxnSpPr/>
          <p:nvPr/>
        </p:nvCxnSpPr>
        <p:spPr>
          <a:xfrm>
            <a:off x="5456890" y="1838059"/>
            <a:ext cx="0" cy="1378293"/>
          </a:xfrm>
          <a:prstGeom prst="line">
            <a:avLst/>
          </a:prstGeom>
          <a:scene3d>
            <a:camera prst="orthographicFront"/>
            <a:lightRig rig="threePt" dir="t"/>
          </a:scene3d>
          <a:sp3d>
            <a:bevelT w="152400" h="50800" prst="softRound"/>
          </a:sp3d>
        </p:spPr>
        <p:style>
          <a:lnRef idx="3">
            <a:schemeClr val="accent1"/>
          </a:lnRef>
          <a:fillRef idx="0">
            <a:schemeClr val="accent1"/>
          </a:fillRef>
          <a:effectRef idx="2">
            <a:schemeClr val="accent1"/>
          </a:effectRef>
          <a:fontRef idx="minor">
            <a:schemeClr val="tx1"/>
          </a:fontRef>
        </p:style>
      </p:cxnSp>
      <p:sp>
        <p:nvSpPr>
          <p:cNvPr id="16" name="TextBox 15"/>
          <p:cNvSpPr txBox="1"/>
          <p:nvPr/>
        </p:nvSpPr>
        <p:spPr>
          <a:xfrm>
            <a:off x="776377" y="4028926"/>
            <a:ext cx="5924622" cy="2308324"/>
          </a:xfrm>
          <a:prstGeom prst="rect">
            <a:avLst/>
          </a:prstGeom>
          <a:noFill/>
        </p:spPr>
        <p:txBody>
          <a:bodyPr wrap="square" rtlCol="0">
            <a:spAutoFit/>
          </a:bodyPr>
          <a:lstStyle/>
          <a:p>
            <a:pPr algn="ctr"/>
            <a:r>
              <a:rPr lang="ru-RU" b="1" dirty="0" smtClean="0">
                <a:solidFill>
                  <a:srgbClr val="C00000"/>
                </a:solidFill>
              </a:rPr>
              <a:t>Уведомление о намерении осуществлять трансграничную передачу персональных данных подается 1 раз </a:t>
            </a:r>
            <a:r>
              <a:rPr lang="ru-RU" dirty="0"/>
              <a:t>в отношении профессиональной деятельности оператора, связанной с трансграничной передачей персональных </a:t>
            </a:r>
            <a:r>
              <a:rPr lang="ru-RU" dirty="0" smtClean="0"/>
              <a:t>данных, а не по каждому факту передачи</a:t>
            </a:r>
            <a:endParaRPr lang="ru-RU" dirty="0"/>
          </a:p>
          <a:p>
            <a:pPr algn="ctr"/>
            <a:endParaRPr lang="ru-RU" b="1" dirty="0" smtClean="0">
              <a:solidFill>
                <a:srgbClr val="C00000"/>
              </a:solidFill>
            </a:endParaRPr>
          </a:p>
          <a:p>
            <a:pPr algn="ctr"/>
            <a:r>
              <a:rPr lang="ru-RU" dirty="0" smtClean="0"/>
              <a:t>При изменении деятельности по трансграничной передаче персональных данных оператору необходимо подать новое уведомление </a:t>
            </a:r>
            <a:r>
              <a:rPr lang="ru-RU" dirty="0"/>
              <a:t>о намерении осуществлять трансграничную передачу персональных </a:t>
            </a:r>
            <a:r>
              <a:rPr lang="ru-RU" dirty="0" smtClean="0"/>
              <a:t>данных</a:t>
            </a:r>
          </a:p>
        </p:txBody>
      </p:sp>
      <p:sp>
        <p:nvSpPr>
          <p:cNvPr id="22" name="Загнутый угол 21"/>
          <p:cNvSpPr/>
          <p:nvPr/>
        </p:nvSpPr>
        <p:spPr>
          <a:xfrm>
            <a:off x="371292" y="3563235"/>
            <a:ext cx="405085" cy="421061"/>
          </a:xfrm>
          <a:prstGeom prst="foldedCorner">
            <a:avLst/>
          </a:prstGeom>
          <a:effectLst>
            <a:glow rad="63500">
              <a:schemeClr val="accent1">
                <a:satMod val="175000"/>
                <a:alpha val="40000"/>
              </a:schemeClr>
            </a:glow>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2</a:t>
            </a:r>
          </a:p>
        </p:txBody>
      </p:sp>
      <p:sp>
        <p:nvSpPr>
          <p:cNvPr id="23" name="Загнутый угол 22"/>
          <p:cNvSpPr/>
          <p:nvPr/>
        </p:nvSpPr>
        <p:spPr>
          <a:xfrm>
            <a:off x="371292" y="1312675"/>
            <a:ext cx="343547" cy="404446"/>
          </a:xfrm>
          <a:prstGeom prst="foldedCorner">
            <a:avLst/>
          </a:prstGeom>
          <a:effectLst>
            <a:glow rad="63500">
              <a:schemeClr val="accent1">
                <a:satMod val="175000"/>
                <a:alpha val="40000"/>
              </a:schemeClr>
            </a:glow>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1</a:t>
            </a:r>
            <a:endParaRPr lang="ru-RU" dirty="0"/>
          </a:p>
        </p:txBody>
      </p:sp>
      <p:sp>
        <p:nvSpPr>
          <p:cNvPr id="24" name="TextBox 23"/>
          <p:cNvSpPr txBox="1"/>
          <p:nvPr/>
        </p:nvSpPr>
        <p:spPr>
          <a:xfrm>
            <a:off x="8016553" y="4028926"/>
            <a:ext cx="3674229" cy="1754326"/>
          </a:xfrm>
          <a:prstGeom prst="rect">
            <a:avLst/>
          </a:prstGeom>
          <a:noFill/>
        </p:spPr>
        <p:txBody>
          <a:bodyPr wrap="square" rtlCol="0">
            <a:spAutoFit/>
          </a:bodyPr>
          <a:lstStyle/>
          <a:p>
            <a:pPr algn="ctr"/>
            <a:r>
              <a:rPr lang="ru-RU" dirty="0"/>
              <a:t>При осуществлении трансграничной передачи персональных данных оператору необходимо руководствоваться общими случаями, при которых допускается обработка персональных данных, установленными ч. 1 ст. 6 Закона № 152-ФЗ</a:t>
            </a:r>
          </a:p>
        </p:txBody>
      </p:sp>
      <p:sp>
        <p:nvSpPr>
          <p:cNvPr id="26" name="Загнутый угол 25"/>
          <p:cNvSpPr/>
          <p:nvPr/>
        </p:nvSpPr>
        <p:spPr>
          <a:xfrm>
            <a:off x="7557521" y="3563236"/>
            <a:ext cx="360098" cy="413240"/>
          </a:xfrm>
          <a:prstGeom prst="foldedCorner">
            <a:avLst/>
          </a:prstGeom>
          <a:effectLst>
            <a:glow rad="63500">
              <a:schemeClr val="accent1">
                <a:satMod val="175000"/>
                <a:alpha val="40000"/>
              </a:schemeClr>
            </a:glow>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3</a:t>
            </a:r>
            <a:endParaRPr lang="ru-RU" dirty="0"/>
          </a:p>
        </p:txBody>
      </p:sp>
    </p:spTree>
    <p:extLst>
      <p:ext uri="{BB962C8B-B14F-4D97-AF65-F5344CB8AC3E}">
        <p14:creationId xmlns:p14="http://schemas.microsoft.com/office/powerpoint/2010/main" val="1945751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Роскомнадзор">
  <a:themeElements>
    <a:clrScheme name="РКН-2">
      <a:dk1>
        <a:srgbClr val="262626"/>
      </a:dk1>
      <a:lt1>
        <a:sysClr val="window" lastClr="FFFFFF"/>
      </a:lt1>
      <a:dk2>
        <a:srgbClr val="005390"/>
      </a:dk2>
      <a:lt2>
        <a:srgbClr val="E9E9E9"/>
      </a:lt2>
      <a:accent1>
        <a:srgbClr val="005390"/>
      </a:accent1>
      <a:accent2>
        <a:srgbClr val="00A1DE"/>
      </a:accent2>
      <a:accent3>
        <a:srgbClr val="BF0000"/>
      </a:accent3>
      <a:accent4>
        <a:srgbClr val="F79646"/>
      </a:accent4>
      <a:accent5>
        <a:srgbClr val="FFC000"/>
      </a:accent5>
      <a:accent6>
        <a:srgbClr val="278D19"/>
      </a:accent6>
      <a:hlink>
        <a:srgbClr val="0070C0"/>
      </a:hlink>
      <a:folHlink>
        <a:srgbClr val="800080"/>
      </a:folHlink>
    </a:clrScheme>
    <a:fontScheme name="DIN Pro">
      <a:majorFont>
        <a:latin typeface="DIN Pro Black"/>
        <a:ea typeface=""/>
        <a:cs typeface=""/>
      </a:majorFont>
      <a:minorFont>
        <a:latin typeface="DIN Pro Cond Medium"/>
        <a:ea typeface=""/>
        <a:cs typeface=""/>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Пример доклада ГД на ВКС 03.06_правка шаблона" id="{6EF135AF-4DDA-44AD-8901-0DA2B0728C27}" vid="{48EC9E10-8F01-4974-82E9-9B1FBDCD8DD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шаблон РКН широкоформатный</Template>
  <TotalTime>3646</TotalTime>
  <Words>3226</Words>
  <Application>Microsoft Office PowerPoint</Application>
  <PresentationFormat>Произвольный</PresentationFormat>
  <Paragraphs>353</Paragraphs>
  <Slides>33</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33</vt:i4>
      </vt:variant>
    </vt:vector>
  </HeadingPairs>
  <TitlesOfParts>
    <vt:vector size="40" baseType="lpstr">
      <vt:lpstr>Arial</vt:lpstr>
      <vt:lpstr>DIN Pro Cond Medium</vt:lpstr>
      <vt:lpstr>Symbol</vt:lpstr>
      <vt:lpstr>Calibri</vt:lpstr>
      <vt:lpstr>DIN Pro Black</vt:lpstr>
      <vt:lpstr>Times New Roman</vt:lpstr>
      <vt:lpstr>Роскомнадзор</vt:lpstr>
      <vt:lpstr>ОБЗОР ЗАКОНОДАТЕЛЬСТВА РОССИЙСКОЙ ФЕДЕРАЦИИ В ОБЛАСТИ ПЕРСОНАЛЬНЫХ ДАННЫХ: НОВОВВЕДЕНИЯ И НАДЗОР ЗА СОБЛЮДЕНИЕМ ТРЕБОВАНИЙ</vt:lpstr>
      <vt:lpstr>Персональные данные 2023: Актуальные вопросы</vt:lpstr>
      <vt:lpstr>Субъект персональных данных имеет право на получение информации, касающейся обработки его персональных данных, в том числе содержащей: </vt:lpstr>
      <vt:lpstr>Субъект персональных данных имеет право на получение информации, касающейся обработки его персональных данных,  в том числе содержащей (ч. 7 ст. 14) </vt:lpstr>
      <vt:lpstr>ПРИКАЗ РОСКОМНАДЗОРА от 27.10.2022 № 178 «ОБ УТВЕРЖДЕНИИ ТРЕБОВАНИЙ ПО ОЦЕНКЕ ВРЕДА, КОТОРЫЙ МОЖЕТ БЫТЬ ПРИЧИНЕН СУБЪЕКТАМ ПЕРСОНАЛЬНЫХ ДАННЫХ В СЛУЧАЕ НАРУШЕНИЯ  ФЕДЕРАЛЬНОГО ЗАКОНА «О ПЕРСОНАЛЬНЫХ ДАННЫХ»</vt:lpstr>
      <vt:lpstr>ПРИКАЗ РОСКОМНАДЗОРА от 29.10.2022 № 179 «ОБ УТВЕРЖДЕНИИ ТРЕБОВАНИЙ К ПОДТВЕРЖДЕНИЮ  УНИЧТОЖЕНИЯ ПЕРСОНАЛЬНЫХ ДАННЫХ»</vt:lpstr>
      <vt:lpstr>Презентация PowerPoint</vt:lpstr>
      <vt:lpstr>Презентация PowerPoint</vt:lpstr>
      <vt:lpstr>Трансграничная передача персональных данных</vt:lpstr>
      <vt:lpstr>Трансграничная передача персональных данных</vt:lpstr>
      <vt:lpstr>Перечень сведений, подлежащих указанию в уведомлении о намерении осуществлять трансграничную передачу ПДн (ч. 4 ст. 12 №152-ФЗ)</vt:lpstr>
      <vt:lpstr>Цели трансграничной передачи ПДн</vt:lpstr>
      <vt:lpstr>Типовые ошибки в указании цели трансграничной передачи ПДн </vt:lpstr>
      <vt:lpstr>Типовые ошибки в указании цели трансграничной передачи ПДн </vt:lpstr>
      <vt:lpstr>Правовое основание трансграничной передачи ПДн</vt:lpstr>
      <vt:lpstr>Категории и перечень передаваемых ПДн</vt:lpstr>
      <vt:lpstr>Категории субъектов ПДн</vt:lpstr>
      <vt:lpstr>Перечень стран, в которые планируется  трансграничная передача ПДн</vt:lpstr>
      <vt:lpstr>Дата окончания проведения оценки соблюдения конфиденциальности персональных данных и обеспечения безопасности персональных данных</vt:lpstr>
      <vt:lpstr>Обработка биометрических персональных данных</vt:lpstr>
      <vt:lpstr>Надлежащее обеспечение прав субъектов персональных данных</vt:lpstr>
      <vt:lpstr>Соблюдение сроков</vt:lpstr>
      <vt:lpstr>Получение персональных данных, содержащихся  в выписках ЕГРН</vt:lpstr>
      <vt:lpstr>Презентация PowerPoint</vt:lpstr>
      <vt:lpstr>Нарушение требований по размещению документа, определяющего политику оператора в отношении обработки персональных данных </vt:lpstr>
      <vt:lpstr>Презентация PowerPoint</vt:lpstr>
      <vt:lpstr>Презентация PowerPoint</vt:lpstr>
      <vt:lpstr>Презентация PowerPoint</vt:lpstr>
      <vt:lpstr>Согласие на обработку персональных данных</vt:lpstr>
      <vt:lpstr>Презентация PowerPoint</vt:lpstr>
      <vt:lpstr>Согласие на обработку персональных данных, собираемых посредством метрических программ </vt:lpstr>
      <vt:lpstr>Пользовательское соглашение / оферта </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Беспалов Виктор Андреевич</dc:creator>
  <cp:lastModifiedBy>Елена Валентиновна Аксенова</cp:lastModifiedBy>
  <cp:revision>310</cp:revision>
  <cp:lastPrinted>2023-07-26T17:58:27Z</cp:lastPrinted>
  <dcterms:created xsi:type="dcterms:W3CDTF">2021-06-09T14:27:09Z</dcterms:created>
  <dcterms:modified xsi:type="dcterms:W3CDTF">2023-09-05T16:17:35Z</dcterms:modified>
</cp:coreProperties>
</file>