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69" r:id="rId2"/>
  </p:sldMasterIdLst>
  <p:notesMasterIdLst>
    <p:notesMasterId r:id="rId63"/>
  </p:notesMasterIdLst>
  <p:handoutMasterIdLst>
    <p:handoutMasterId r:id="rId64"/>
  </p:handoutMasterIdLst>
  <p:sldIdLst>
    <p:sldId id="644" r:id="rId3"/>
    <p:sldId id="628" r:id="rId4"/>
    <p:sldId id="646" r:id="rId5"/>
    <p:sldId id="647" r:id="rId6"/>
    <p:sldId id="698" r:id="rId7"/>
    <p:sldId id="648" r:id="rId8"/>
    <p:sldId id="649" r:id="rId9"/>
    <p:sldId id="650" r:id="rId10"/>
    <p:sldId id="651" r:id="rId11"/>
    <p:sldId id="652" r:id="rId12"/>
    <p:sldId id="653" r:id="rId13"/>
    <p:sldId id="654" r:id="rId14"/>
    <p:sldId id="655" r:id="rId15"/>
    <p:sldId id="656" r:id="rId16"/>
    <p:sldId id="657" r:id="rId17"/>
    <p:sldId id="658" r:id="rId18"/>
    <p:sldId id="659" r:id="rId19"/>
    <p:sldId id="660" r:id="rId20"/>
    <p:sldId id="661" r:id="rId21"/>
    <p:sldId id="662" r:id="rId22"/>
    <p:sldId id="663" r:id="rId23"/>
    <p:sldId id="664" r:id="rId24"/>
    <p:sldId id="665" r:id="rId25"/>
    <p:sldId id="666" r:id="rId26"/>
    <p:sldId id="667" r:id="rId27"/>
    <p:sldId id="668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676" r:id="rId36"/>
    <p:sldId id="677" r:id="rId37"/>
    <p:sldId id="678" r:id="rId38"/>
    <p:sldId id="679" r:id="rId39"/>
    <p:sldId id="680" r:id="rId40"/>
    <p:sldId id="701" r:id="rId41"/>
    <p:sldId id="703" r:id="rId42"/>
    <p:sldId id="702" r:id="rId43"/>
    <p:sldId id="681" r:id="rId44"/>
    <p:sldId id="699" r:id="rId45"/>
    <p:sldId id="695" r:id="rId46"/>
    <p:sldId id="684" r:id="rId47"/>
    <p:sldId id="696" r:id="rId48"/>
    <p:sldId id="706" r:id="rId49"/>
    <p:sldId id="697" r:id="rId50"/>
    <p:sldId id="686" r:id="rId51"/>
    <p:sldId id="689" r:id="rId52"/>
    <p:sldId id="690" r:id="rId53"/>
    <p:sldId id="688" r:id="rId54"/>
    <p:sldId id="685" r:id="rId55"/>
    <p:sldId id="687" r:id="rId56"/>
    <p:sldId id="692" r:id="rId57"/>
    <p:sldId id="693" r:id="rId58"/>
    <p:sldId id="694" r:id="rId59"/>
    <p:sldId id="705" r:id="rId60"/>
    <p:sldId id="700" r:id="rId61"/>
    <p:sldId id="574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808080"/>
    <a:srgbClr val="FFCC00"/>
    <a:srgbClr val="CC9900"/>
    <a:srgbClr val="E2271E"/>
    <a:srgbClr val="F60000"/>
    <a:srgbClr val="D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541" autoAdjust="0"/>
  </p:normalViewPr>
  <p:slideViewPr>
    <p:cSldViewPr>
      <p:cViewPr>
        <p:scale>
          <a:sx n="100" d="100"/>
          <a:sy n="100" d="100"/>
        </p:scale>
        <p:origin x="-193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057C8A-7261-4898-998A-E0949CEDFC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F1C42F-7CD0-4C18-9075-9F8F4774D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C9EB4326-AE81-45AD-BBB4-DC8BE649C952}" type="slidenum">
              <a:rPr lang="ru-RU" altLang="ru-RU" sz="1200">
                <a:latin typeface="Times New Roman" pitchFamily="18" charset="0"/>
                <a:cs typeface="+mn-cs"/>
              </a:rPr>
              <a:pPr algn="r">
                <a:defRPr/>
              </a:pPr>
              <a:t>1</a:t>
            </a:fld>
            <a:endParaRPr lang="ru-RU" altLang="ru-RU" sz="1200">
              <a:latin typeface="Times New Roman" pitchFamily="18" charset="0"/>
              <a:cs typeface="+mn-cs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050748F-2AB6-46B5-B92D-7CF37CD0D395}" type="slidenum">
              <a:rPr lang="ru-RU" altLang="ru-RU" sz="1200">
                <a:latin typeface="Times New Roman" pitchFamily="18" charset="0"/>
              </a:rPr>
              <a:pPr algn="r" eaLnBrk="0" hangingPunct="0"/>
              <a:t>1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Вся последовательность действий и скриншоты выполнены в интерфейсе «Такси»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95B8F0-5EB9-450D-8E18-95B1603E379C}" type="slidenum">
              <a:rPr lang="ru-RU" altLang="ru-RU" sz="1200">
                <a:latin typeface="Times New Roman" pitchFamily="18" charset="0"/>
              </a:rPr>
              <a:pPr algn="r"/>
              <a:t>2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B29B4BF-CE27-4F85-9D73-F2DAFF200FC6}" type="slidenum">
              <a:rPr lang="ru-RU" altLang="ru-RU" sz="1200">
                <a:latin typeface="Times New Roman" pitchFamily="18" charset="0"/>
              </a:rPr>
              <a:pPr algn="r" eaLnBrk="0" hangingPunct="0"/>
              <a:t>2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E18A9F-0A88-468D-9874-D244E66AE49C}" type="slidenum">
              <a:rPr lang="ru-RU" altLang="ru-RU" sz="1200">
                <a:latin typeface="Times New Roman" pitchFamily="18" charset="0"/>
              </a:rPr>
              <a:pPr algn="r"/>
              <a:t>60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274638"/>
            <a:ext cx="2159000" cy="41624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329362" cy="4162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ru-RU"/>
          </a:p>
        </p:txBody>
      </p:sp>
      <p:pic>
        <p:nvPicPr>
          <p:cNvPr id="3" name="Picture 3" descr="us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0"/>
            <a:ext cx="12938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C_ред-елло_Лого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1295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04D15-BD5F-4B04-8AD9-6668B4AFD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F0FB-E0BA-4F5A-8616-24EF90C3E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313" y="1268413"/>
            <a:ext cx="4243387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4244975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B106-071F-49A4-A5AE-1517A69053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4B23-7D72-4997-90F5-8B880343C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26D0-C64B-41B7-9A83-8886FDA552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E3D5-6195-468D-9D56-B0F759D01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91EA5-8C82-4AB4-BCD9-1ACBCAC7E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3ACD-0172-44BC-BC06-CD5A6A1AB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AE9E-5B36-4C7B-B265-04F2C7E08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6075" y="0"/>
            <a:ext cx="2159000" cy="4437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4313" y="0"/>
            <a:ext cx="6329362" cy="4437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C01C-7BDC-42BC-A85D-A65D8B670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243387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5175" y="1268413"/>
            <a:ext cx="4244975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 userDrawn="1"/>
        </p:nvGrpSpPr>
        <p:grpSpPr bwMode="auto">
          <a:xfrm>
            <a:off x="250825" y="0"/>
            <a:ext cx="8713788" cy="6597650"/>
            <a:chOff x="158" y="0"/>
            <a:chExt cx="5489" cy="4156"/>
          </a:xfrm>
        </p:grpSpPr>
        <p:sp>
          <p:nvSpPr>
            <p:cNvPr id="1034" name="Line 4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5" name="Line 5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6" name="Line 6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6407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Line 10"/>
          <p:cNvSpPr>
            <a:spLocks noChangeShapeType="1"/>
          </p:cNvSpPr>
          <p:nvPr userDrawn="1"/>
        </p:nvSpPr>
        <p:spPr bwMode="auto">
          <a:xfrm>
            <a:off x="2051050" y="6345238"/>
            <a:ext cx="0" cy="512762"/>
          </a:xfrm>
          <a:prstGeom prst="line">
            <a:avLst/>
          </a:prstGeom>
          <a:noFill/>
          <a:ln w="6350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029" name="Line 12"/>
          <p:cNvSpPr>
            <a:spLocks noChangeShapeType="1"/>
          </p:cNvSpPr>
          <p:nvPr userDrawn="1"/>
        </p:nvSpPr>
        <p:spPr bwMode="auto">
          <a:xfrm>
            <a:off x="468313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030" name="Rectangle 13"/>
          <p:cNvSpPr>
            <a:spLocks noChangeArrowheads="1"/>
          </p:cNvSpPr>
          <p:nvPr userDrawn="1"/>
        </p:nvSpPr>
        <p:spPr bwMode="auto">
          <a:xfrm>
            <a:off x="900113" y="6416675"/>
            <a:ext cx="11874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b="1">
                <a:solidFill>
                  <a:srgbClr val="292929"/>
                </a:solidFill>
              </a:rPr>
              <a:t>1С:Лекторий </a:t>
            </a:r>
          </a:p>
        </p:txBody>
      </p:sp>
      <p:pic>
        <p:nvPicPr>
          <p:cNvPr id="1031" name="Picture 14" descr="1C_ред-елло_Лого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6345238"/>
            <a:ext cx="5762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 descr="1C_ред-елло_Лого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66725" y="0"/>
            <a:ext cx="1295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2577" name="Rectangle 17"/>
          <p:cNvSpPr>
            <a:spLocks noChangeArrowheads="1"/>
          </p:cNvSpPr>
          <p:nvPr userDrawn="1"/>
        </p:nvSpPr>
        <p:spPr bwMode="auto">
          <a:xfrm>
            <a:off x="1979613" y="188913"/>
            <a:ext cx="64801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>
                <a:solidFill>
                  <a:srgbClr val="292929"/>
                </a:solidFill>
              </a:rPr>
              <a:t>1С:Лекторий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50825" y="0"/>
            <a:ext cx="8713788" cy="6597650"/>
            <a:chOff x="158" y="0"/>
            <a:chExt cx="5489" cy="4156"/>
          </a:xfrm>
        </p:grpSpPr>
        <p:sp>
          <p:nvSpPr>
            <p:cNvPr id="2059" name="Line 3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60" name="Line 4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61" name="Line 5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268413"/>
            <a:ext cx="86407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0"/>
            <a:ext cx="55451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7150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CE6E48-9FC1-4CE2-AB6A-B8A61EDE08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2051050" y="6345238"/>
            <a:ext cx="0" cy="512762"/>
          </a:xfrm>
          <a:prstGeom prst="line">
            <a:avLst/>
          </a:prstGeom>
          <a:noFill/>
          <a:ln w="6350">
            <a:solidFill>
              <a:srgbClr val="CC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055" name="AutoShape 10"/>
          <p:cNvSpPr>
            <a:spLocks noChangeArrowheads="1"/>
          </p:cNvSpPr>
          <p:nvPr/>
        </p:nvSpPr>
        <p:spPr bwMode="auto">
          <a:xfrm>
            <a:off x="8856663" y="6354763"/>
            <a:ext cx="168275" cy="358775"/>
          </a:xfrm>
          <a:prstGeom prst="chevron">
            <a:avLst>
              <a:gd name="adj" fmla="val 62995"/>
            </a:avLst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1400" b="1">
              <a:solidFill>
                <a:srgbClr val="4D4D4D"/>
              </a:solidFill>
            </a:endParaRPr>
          </a:p>
        </p:txBody>
      </p:sp>
      <p:sp>
        <p:nvSpPr>
          <p:cNvPr id="2056" name="Line 11"/>
          <p:cNvSpPr>
            <a:spLocks noChangeShapeType="1"/>
          </p:cNvSpPr>
          <p:nvPr/>
        </p:nvSpPr>
        <p:spPr bwMode="auto">
          <a:xfrm>
            <a:off x="468313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900113" y="6416675"/>
            <a:ext cx="11874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b="1">
                <a:solidFill>
                  <a:srgbClr val="292929"/>
                </a:solidFill>
              </a:rPr>
              <a:t>1С:Лекторий </a:t>
            </a:r>
          </a:p>
        </p:txBody>
      </p:sp>
      <p:pic>
        <p:nvPicPr>
          <p:cNvPr id="13322" name="Picture 13" descr="1C_ред-елло_Лого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6345238"/>
            <a:ext cx="5762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9292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9292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9292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9292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Char char="•"/>
        <a:defRPr>
          <a:solidFill>
            <a:srgbClr val="292929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600">
          <a:solidFill>
            <a:srgbClr val="292929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Char char="•"/>
        <a:defRPr sz="1400">
          <a:solidFill>
            <a:srgbClr val="292929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motp.crptech.ru/login-kep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ismp.crpt.ru/login-kep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8388350" y="5543550"/>
            <a:ext cx="360363" cy="765175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539750" y="2133600"/>
            <a:ext cx="8280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altLang="ru-RU" sz="3600">
                <a:solidFill>
                  <a:srgbClr val="292929"/>
                </a:solidFill>
              </a:rPr>
              <a:t>1С:ЛЕКТОРИЙ -</a:t>
            </a:r>
            <a:r>
              <a:rPr lang="en-US" altLang="ru-RU" sz="3600">
                <a:solidFill>
                  <a:srgbClr val="292929"/>
                </a:solidFill>
              </a:rPr>
              <a:t> </a:t>
            </a:r>
            <a:r>
              <a:rPr lang="ru-RU" altLang="ru-RU" sz="3600">
                <a:solidFill>
                  <a:srgbClr val="292929"/>
                </a:solidFill>
              </a:rPr>
              <a:t>регулярные встречи пользователей </a:t>
            </a:r>
            <a:r>
              <a:rPr lang="en-US" altLang="ru-RU" sz="3600">
                <a:solidFill>
                  <a:srgbClr val="292929"/>
                </a:solidFill>
              </a:rPr>
              <a:t>c</a:t>
            </a:r>
            <a:r>
              <a:rPr lang="ru-RU" altLang="ru-RU" sz="3600">
                <a:solidFill>
                  <a:srgbClr val="292929"/>
                </a:solidFill>
              </a:rPr>
              <a:t> методистами 1С в центре Москвы</a:t>
            </a:r>
            <a:r>
              <a:rPr lang="ru-RU" altLang="ru-RU" sz="2800">
                <a:solidFill>
                  <a:srgbClr val="292929"/>
                </a:solidFill>
              </a:rPr>
              <a:t> </a:t>
            </a:r>
            <a:r>
              <a:rPr lang="ru-RU" altLang="ru-RU" sz="3200">
                <a:solidFill>
                  <a:srgbClr val="292929"/>
                </a:solidFill>
              </a:rPr>
              <a:t/>
            </a:r>
            <a:br>
              <a:rPr lang="ru-RU" altLang="ru-RU" sz="3200">
                <a:solidFill>
                  <a:srgbClr val="292929"/>
                </a:solidFill>
              </a:rPr>
            </a:br>
            <a:endParaRPr lang="ru-RU" altLang="ru-RU" sz="3200">
              <a:solidFill>
                <a:srgbClr val="292929"/>
              </a:solidFill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661988" y="1165225"/>
            <a:ext cx="2457450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>
                <a:solidFill>
                  <a:srgbClr val="292929"/>
                </a:solidFill>
              </a:rPr>
              <a:t>28</a:t>
            </a:r>
            <a:r>
              <a:rPr lang="en-US" altLang="ru-RU">
                <a:solidFill>
                  <a:srgbClr val="292929"/>
                </a:solidFill>
              </a:rPr>
              <a:t> </a:t>
            </a:r>
            <a:r>
              <a:rPr lang="ru-RU" altLang="ru-RU">
                <a:solidFill>
                  <a:srgbClr val="292929"/>
                </a:solidFill>
              </a:rPr>
              <a:t>февраля 2019 г.</a:t>
            </a:r>
          </a:p>
        </p:txBody>
      </p:sp>
      <p:sp>
        <p:nvSpPr>
          <p:cNvPr id="27653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3716338"/>
            <a:ext cx="6911975" cy="2557462"/>
          </a:xfrm>
        </p:spPr>
        <p:txBody>
          <a:bodyPr/>
          <a:lstStyle/>
          <a:p>
            <a:pPr marL="163513" lvl="1" inden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smtClean="0">
                <a:solidFill>
                  <a:srgbClr val="CC3300"/>
                </a:solidFill>
              </a:rPr>
              <a:t>Интеграция с ИС МОТП</a:t>
            </a:r>
            <a:br>
              <a:rPr lang="ru-RU" altLang="ru-RU" sz="2800" b="1" smtClean="0">
                <a:solidFill>
                  <a:srgbClr val="CC3300"/>
                </a:solidFill>
              </a:rPr>
            </a:br>
            <a:r>
              <a:rPr lang="ru-RU" altLang="ru-RU" sz="2800" b="1" smtClean="0">
                <a:solidFill>
                  <a:srgbClr val="CC3300"/>
                </a:solidFill>
              </a:rPr>
              <a:t>(Мониторинг оборота табачной продукции) и ИС МП (обувь)</a:t>
            </a:r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539750" y="3284538"/>
            <a:ext cx="7993063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Документооборот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/>
              <a:t>Все документы, связанные с оборотом табачной продукции</a:t>
            </a:r>
            <a:br>
              <a:rPr lang="ru-RU" sz="1800" smtClean="0"/>
            </a:br>
            <a:r>
              <a:rPr lang="ru-RU" sz="1800" smtClean="0"/>
              <a:t>передаются через ЭДО: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Приобретение товаров и услуг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Возврат товаров от клиента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Реализация товаров и услуг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Возврат товаров поставщику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Корректировка реализации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Корректировка приобретения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И т.п.</a:t>
            </a:r>
          </a:p>
        </p:txBody>
      </p:sp>
      <p:pic>
        <p:nvPicPr>
          <p:cNvPr id="38915" name="Изображение" descr="Изображе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63" y="2528888"/>
            <a:ext cx="6073775" cy="3563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Документооборот через ЭДО</a:t>
            </a: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3671888" y="2024063"/>
            <a:ext cx="3240087" cy="1403350"/>
          </a:xfrm>
          <a:prstGeom prst="wedgeRectCallout">
            <a:avLst>
              <a:gd name="adj1" fmla="val -41917"/>
              <a:gd name="adj2" fmla="val -80093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Основное рабочее место по ЭДО. Через него выполняется получение входящих документов с табачной продукцией (если не настроено регламентное задание)</a:t>
            </a:r>
            <a:endParaRPr lang="ru-RU" altLang="ru-RU" sz="1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40962" name="AutoShape 4"/>
          <p:cNvSpPr>
            <a:spLocks noChangeArrowheads="1"/>
          </p:cNvSpPr>
          <p:nvPr/>
        </p:nvSpPr>
        <p:spPr bwMode="auto">
          <a:xfrm>
            <a:off x="4176713" y="2816225"/>
            <a:ext cx="3348037" cy="1765300"/>
          </a:xfrm>
          <a:prstGeom prst="wedgeRectCallout">
            <a:avLst>
              <a:gd name="adj1" fmla="val -42176"/>
              <a:gd name="adj2" fmla="val -73921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Для передачи документов с табачной продукцией рекомендуется использовать формат </a:t>
            </a:r>
            <a:r>
              <a:rPr lang="ru-RU" altLang="ru-RU" sz="1400" b="1"/>
              <a:t>СФЧДОП</a:t>
            </a:r>
          </a:p>
          <a:p>
            <a:pPr algn="ctr" eaLnBrk="0" hangingPunct="0"/>
            <a:r>
              <a:rPr lang="ru-RU" altLang="ru-RU" sz="1400"/>
              <a:t>Такая настройка позволит охватить максимальное количество операторов ЭДО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851275" y="1773238"/>
            <a:ext cx="2052638" cy="431800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Отображение кодов маркировки в документе ЭДО</a:t>
            </a:r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1619250" y="4941888"/>
            <a:ext cx="3240088" cy="1403350"/>
          </a:xfrm>
          <a:prstGeom prst="wedgeRectCallout">
            <a:avLst>
              <a:gd name="adj1" fmla="val 70481"/>
              <a:gd name="adj2" fmla="val -45134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Коды маркировки отображаются в карточке документа ЭДО в строках табличной части (если формат УПД отличается от</a:t>
            </a:r>
            <a:r>
              <a:rPr lang="en-US" altLang="ru-RU" sz="1400"/>
              <a:t> </a:t>
            </a:r>
            <a:r>
              <a:rPr lang="ru-RU" altLang="ru-RU" sz="1400"/>
              <a:t>2019)</a:t>
            </a:r>
            <a:endParaRPr lang="ru-RU" altLang="ru-RU" sz="1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658E196-D743-4799-AE93-5D83A85C136D}" type="slidenum">
              <a:rPr lang="ru-RU" altLang="ru-RU" sz="1200" b="1">
                <a:solidFill>
                  <a:srgbClr val="292929"/>
                </a:solidFill>
              </a:rPr>
              <a:pPr algn="r"/>
              <a:t>14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1655763" y="2241550"/>
            <a:ext cx="5184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altLang="ru-RU" sz="3200" b="1">
                <a:solidFill>
                  <a:srgbClr val="E2271E"/>
                </a:solidFill>
              </a:rPr>
              <a:t>Производство табачной продукции</a:t>
            </a:r>
            <a:endParaRPr lang="ru-RU" altLang="ru-RU" sz="2900" b="1">
              <a:solidFill>
                <a:srgbClr val="E227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Производство табачных изделий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000" smtClean="0"/>
              <a:t>Производство табачных изделий</a:t>
            </a:r>
            <a:br>
              <a:rPr lang="ru-RU" sz="1000" smtClean="0"/>
            </a:br>
            <a:r>
              <a:rPr lang="ru-RU" sz="1000" smtClean="0"/>
              <a:t>выполняется на автоматизированных</a:t>
            </a:r>
            <a:br>
              <a:rPr lang="ru-RU" sz="1000" smtClean="0"/>
            </a:br>
            <a:r>
              <a:rPr lang="ru-RU" sz="1000" smtClean="0"/>
              <a:t>производственных линиях</a:t>
            </a:r>
          </a:p>
          <a:p>
            <a:pPr lvl="1">
              <a:lnSpc>
                <a:spcPct val="80000"/>
              </a:lnSpc>
            </a:pPr>
            <a:r>
              <a:rPr lang="ru-RU" sz="900" smtClean="0"/>
              <a:t>Заказ и получение кодов маркировки</a:t>
            </a:r>
            <a:br>
              <a:rPr lang="ru-RU" sz="900" smtClean="0"/>
            </a:br>
            <a:r>
              <a:rPr lang="ru-RU" sz="900" smtClean="0"/>
              <a:t>через СУЗ (Регистратор эмиссии)</a:t>
            </a:r>
          </a:p>
          <a:p>
            <a:pPr lvl="2">
              <a:lnSpc>
                <a:spcPct val="80000"/>
              </a:lnSpc>
            </a:pPr>
            <a:r>
              <a:rPr lang="ru-RU" sz="800" smtClean="0"/>
              <a:t>Статус: </a:t>
            </a:r>
            <a:r>
              <a:rPr lang="ru-RU" sz="800" b="1" smtClean="0"/>
              <a:t>Эмитирован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900" smtClean="0"/>
              <a:t>Упаковка табачной продукции в блоки</a:t>
            </a:r>
            <a:br>
              <a:rPr lang="ru-RU" sz="900" smtClean="0"/>
            </a:br>
            <a:r>
              <a:rPr lang="ru-RU" sz="900" smtClean="0"/>
              <a:t>и маркировка каждой пачки</a:t>
            </a:r>
          </a:p>
          <a:p>
            <a:pPr lvl="2">
              <a:lnSpc>
                <a:spcPct val="80000"/>
              </a:lnSpc>
            </a:pPr>
            <a:r>
              <a:rPr lang="ru-RU" sz="800" smtClean="0"/>
              <a:t>До 1000 пачек в минуту</a:t>
            </a:r>
          </a:p>
          <a:p>
            <a:pPr lvl="2">
              <a:lnSpc>
                <a:spcPct val="80000"/>
              </a:lnSpc>
            </a:pPr>
            <a:r>
              <a:rPr lang="ru-RU" sz="800" smtClean="0"/>
              <a:t>Статус: </a:t>
            </a:r>
            <a:r>
              <a:rPr lang="ru-RU" sz="800" b="1" smtClean="0"/>
              <a:t>Нанесен</a:t>
            </a:r>
          </a:p>
          <a:p>
            <a:pPr lvl="1">
              <a:lnSpc>
                <a:spcPct val="80000"/>
              </a:lnSpc>
            </a:pPr>
            <a:r>
              <a:rPr lang="ru-RU" sz="900" smtClean="0"/>
              <a:t>Маркировка блоков </a:t>
            </a:r>
          </a:p>
          <a:p>
            <a:pPr lvl="1">
              <a:lnSpc>
                <a:spcPct val="80000"/>
              </a:lnSpc>
            </a:pPr>
            <a:r>
              <a:rPr lang="ru-RU" sz="900" smtClean="0"/>
              <a:t>Агрегация блоков в короба</a:t>
            </a:r>
          </a:p>
          <a:p>
            <a:pPr>
              <a:lnSpc>
                <a:spcPct val="80000"/>
              </a:lnSpc>
            </a:pPr>
            <a:r>
              <a:rPr lang="ru-RU" sz="1000" smtClean="0"/>
              <a:t>Операции производимые вручную</a:t>
            </a:r>
          </a:p>
          <a:p>
            <a:pPr lvl="1">
              <a:lnSpc>
                <a:spcPct val="80000"/>
              </a:lnSpc>
            </a:pPr>
            <a:r>
              <a:rPr lang="ru-RU" sz="900" smtClean="0"/>
              <a:t>Отсутствуют</a:t>
            </a:r>
          </a:p>
          <a:p>
            <a:pPr lvl="1">
              <a:lnSpc>
                <a:spcPct val="80000"/>
              </a:lnSpc>
            </a:pPr>
            <a:r>
              <a:rPr lang="ru-RU" sz="900" smtClean="0"/>
              <a:t>Ручные операции по агрегации</a:t>
            </a:r>
            <a:br>
              <a:rPr lang="ru-RU" sz="900" smtClean="0"/>
            </a:br>
            <a:r>
              <a:rPr lang="ru-RU" sz="900" smtClean="0"/>
              <a:t>табачной продукции планируется</a:t>
            </a:r>
            <a:br>
              <a:rPr lang="ru-RU" sz="900" smtClean="0"/>
            </a:br>
            <a:r>
              <a:rPr lang="ru-RU" sz="900" smtClean="0"/>
              <a:t>поддержать вместе с аналогичными</a:t>
            </a:r>
            <a:br>
              <a:rPr lang="ru-RU" sz="900" smtClean="0"/>
            </a:br>
            <a:r>
              <a:rPr lang="ru-RU" sz="900" smtClean="0"/>
              <a:t>операциями для обуви</a:t>
            </a:r>
          </a:p>
          <a:p>
            <a:pPr lvl="1">
              <a:lnSpc>
                <a:spcPct val="80000"/>
              </a:lnSpc>
            </a:pPr>
            <a:endParaRPr lang="ru-RU" sz="900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784475"/>
            <a:ext cx="3889375" cy="195421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84250"/>
            <a:ext cx="3889375" cy="17605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50" y="4765675"/>
            <a:ext cx="2951163" cy="168751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D10A52-B63F-4175-88B7-79ABFADB008E}" type="slidenum">
              <a:rPr lang="ru-RU" altLang="ru-RU" sz="1200" b="1">
                <a:solidFill>
                  <a:srgbClr val="292929"/>
                </a:solidFill>
              </a:rPr>
              <a:pPr algn="r"/>
              <a:t>16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1655763" y="2241550"/>
            <a:ext cx="5184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altLang="ru-RU" sz="3200" b="1">
                <a:solidFill>
                  <a:srgbClr val="E2271E"/>
                </a:solidFill>
              </a:rPr>
              <a:t>Ввод табачной продукции</a:t>
            </a:r>
            <a:br>
              <a:rPr lang="ru-RU" altLang="ru-RU" sz="3200" b="1">
                <a:solidFill>
                  <a:srgbClr val="E2271E"/>
                </a:solidFill>
              </a:rPr>
            </a:br>
            <a:r>
              <a:rPr lang="ru-RU" altLang="ru-RU" sz="3200" b="1">
                <a:solidFill>
                  <a:srgbClr val="E2271E"/>
                </a:solidFill>
              </a:rPr>
              <a:t>в оборот </a:t>
            </a:r>
            <a:endParaRPr lang="ru-RU" altLang="ru-RU" sz="2900" b="1">
              <a:solidFill>
                <a:srgbClr val="E227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Ввод табачной продукции в оборот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smtClean="0"/>
              <a:t>Табачная продукция автоматически вводится в оборот ИС МОТП при отгрузке табачной продукции производителем (импортером) через ЭДО</a:t>
            </a:r>
          </a:p>
          <a:p>
            <a:pPr lvl="1"/>
            <a:r>
              <a:rPr lang="ru-RU" sz="1600" smtClean="0"/>
              <a:t>Статус до отгрузки: </a:t>
            </a:r>
            <a:r>
              <a:rPr lang="ru-RU" sz="1600" b="1" smtClean="0"/>
              <a:t>Нанесен</a:t>
            </a:r>
          </a:p>
          <a:p>
            <a:pPr lvl="1"/>
            <a:r>
              <a:rPr lang="ru-RU" sz="1600" smtClean="0"/>
              <a:t>Подписание УПД (СФЧДОП или ДОП) покупателем</a:t>
            </a:r>
          </a:p>
          <a:p>
            <a:pPr lvl="1"/>
            <a:r>
              <a:rPr lang="ru-RU" sz="1600" smtClean="0"/>
              <a:t>Оператор ЭДО передает данные о подписании в ИС МОТП</a:t>
            </a:r>
          </a:p>
          <a:p>
            <a:pPr lvl="1"/>
            <a:r>
              <a:rPr lang="ru-RU" sz="1600" smtClean="0"/>
              <a:t>Производится смена владельца</a:t>
            </a:r>
          </a:p>
          <a:p>
            <a:pPr lvl="1"/>
            <a:r>
              <a:rPr lang="ru-RU" sz="1600" smtClean="0"/>
              <a:t>Изменяется статус: </a:t>
            </a:r>
            <a:r>
              <a:rPr lang="ru-RU" sz="1600" b="1" smtClean="0"/>
              <a:t>Введен в оборот</a:t>
            </a:r>
          </a:p>
          <a:p>
            <a:pPr lvl="2">
              <a:buFontTx/>
              <a:buNone/>
            </a:pPr>
            <a:r>
              <a:rPr lang="ru-RU" sz="1400" smtClean="0"/>
              <a:t>		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4113213"/>
            <a:ext cx="7734300" cy="21796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Реализация маркированной продукции на неордерном складе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47107" name="AutoShape 4"/>
          <p:cNvSpPr>
            <a:spLocks noChangeArrowheads="1"/>
          </p:cNvSpPr>
          <p:nvPr/>
        </p:nvSpPr>
        <p:spPr bwMode="auto">
          <a:xfrm>
            <a:off x="3563938" y="4508500"/>
            <a:ext cx="3276600" cy="1692275"/>
          </a:xfrm>
          <a:prstGeom prst="wedgeRectCallout">
            <a:avLst>
              <a:gd name="adj1" fmla="val -41181"/>
              <a:gd name="adj2" fmla="val -68856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Сканирование штрихкодов табачной продукции ведется только в форме подбора и проверки табачной продукции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23850" y="5192713"/>
            <a:ext cx="2916238" cy="1008062"/>
          </a:xfrm>
          <a:prstGeom prst="wedgeRectCallout">
            <a:avLst>
              <a:gd name="adj1" fmla="val 17829"/>
              <a:gd name="adj2" fmla="val -27167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Допустимые статусы:</a:t>
            </a:r>
          </a:p>
          <a:p>
            <a:pPr algn="ctr" eaLnBrk="0" hangingPunct="0"/>
            <a:r>
              <a:rPr lang="ru-RU" altLang="ru-RU" sz="1400"/>
              <a:t>Введен в оборот</a:t>
            </a:r>
          </a:p>
          <a:p>
            <a:pPr algn="ctr" eaLnBrk="0" hangingPunct="0"/>
            <a:r>
              <a:rPr lang="ru-RU" altLang="ru-RU" sz="1400"/>
              <a:t>Нанесен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22B2FA-585E-49EB-B347-B8DC52BF8BF7}" type="slidenum">
              <a:rPr lang="ru-RU" altLang="ru-RU" sz="1200" b="1">
                <a:solidFill>
                  <a:srgbClr val="292929"/>
                </a:solidFill>
              </a:rPr>
              <a:pPr algn="r"/>
              <a:t>19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1655763" y="2241550"/>
            <a:ext cx="5184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altLang="ru-RU" sz="3200" b="1">
                <a:solidFill>
                  <a:srgbClr val="E2271E"/>
                </a:solidFill>
              </a:rPr>
              <a:t>Поступление маркированной продукции</a:t>
            </a:r>
            <a:endParaRPr lang="ru-RU" altLang="ru-RU" sz="2900" b="1">
              <a:solidFill>
                <a:srgbClr val="E227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1"/>
          <p:cNvSpPr txBox="1">
            <a:spLocks noGrp="1"/>
          </p:cNvSpPr>
          <p:nvPr/>
        </p:nvSpPr>
        <p:spPr bwMode="auto">
          <a:xfrm>
            <a:off x="8172450" y="6381750"/>
            <a:ext cx="571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822F7A4-B772-4420-8858-2077B536501F}" type="slidenum">
              <a:rPr lang="ru-RU" altLang="ru-RU"/>
              <a:pPr eaLnBrk="0" hangingPunct="0"/>
              <a:t>2</a:t>
            </a:fld>
            <a:endParaRPr lang="ru-RU" altLang="ru-RU"/>
          </a:p>
        </p:txBody>
      </p:sp>
      <p:sp>
        <p:nvSpPr>
          <p:cNvPr id="29698" name="AutoShape 4"/>
          <p:cNvSpPr>
            <a:spLocks noChangeArrowheads="1"/>
          </p:cNvSpPr>
          <p:nvPr/>
        </p:nvSpPr>
        <p:spPr bwMode="auto">
          <a:xfrm>
            <a:off x="6354763" y="1196975"/>
            <a:ext cx="2393950" cy="5084763"/>
          </a:xfrm>
          <a:prstGeom prst="chevron">
            <a:avLst>
              <a:gd name="adj" fmla="val 62995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 sz="1400">
              <a:solidFill>
                <a:srgbClr val="4D4D4D"/>
              </a:solidFill>
            </a:endParaRP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611188" y="1125538"/>
            <a:ext cx="2457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>
                <a:solidFill>
                  <a:srgbClr val="292929"/>
                </a:solidFill>
              </a:rPr>
              <a:t>28</a:t>
            </a:r>
            <a:r>
              <a:rPr lang="en-US" altLang="ru-RU">
                <a:solidFill>
                  <a:srgbClr val="292929"/>
                </a:solidFill>
              </a:rPr>
              <a:t> </a:t>
            </a:r>
            <a:r>
              <a:rPr lang="ru-RU" altLang="ru-RU">
                <a:solidFill>
                  <a:srgbClr val="292929"/>
                </a:solidFill>
              </a:rPr>
              <a:t>февраля 2019 г.</a:t>
            </a:r>
          </a:p>
        </p:txBody>
      </p:sp>
      <p:sp>
        <p:nvSpPr>
          <p:cNvPr id="29700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88" y="3700463"/>
            <a:ext cx="6410325" cy="1368425"/>
          </a:xfrm>
        </p:spPr>
        <p:txBody>
          <a:bodyPr/>
          <a:lstStyle/>
          <a:p>
            <a:pPr marL="163513" lvl="1" indent="0">
              <a:lnSpc>
                <a:spcPct val="95000"/>
              </a:lnSpc>
              <a:spcAft>
                <a:spcPct val="15000"/>
              </a:spcAft>
              <a:buFontTx/>
              <a:buNone/>
            </a:pPr>
            <a:r>
              <a:rPr lang="ru-RU" altLang="ru-RU" sz="2400" b="1" smtClean="0">
                <a:solidFill>
                  <a:srgbClr val="CC3300"/>
                </a:solidFill>
              </a:rPr>
              <a:t>Табачная продукция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395288" y="1916113"/>
            <a:ext cx="58324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endParaRPr lang="ru-RU" altLang="ru-RU" sz="1900">
              <a:solidFill>
                <a:srgbClr val="000000"/>
              </a:solidFill>
            </a:endParaRPr>
          </a:p>
        </p:txBody>
      </p:sp>
      <p:pic>
        <p:nvPicPr>
          <p:cNvPr id="29702" name="Picture 15" descr="1C_ред-елло_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1295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395288" y="1773238"/>
            <a:ext cx="63357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altLang="ru-RU" sz="2800">
                <a:solidFill>
                  <a:srgbClr val="292929"/>
                </a:solidFill>
              </a:rPr>
              <a:t>Интеграция с ИС МОТП</a:t>
            </a:r>
            <a:br>
              <a:rPr lang="ru-RU" altLang="ru-RU" sz="2800">
                <a:solidFill>
                  <a:srgbClr val="292929"/>
                </a:solidFill>
              </a:rPr>
            </a:br>
            <a:r>
              <a:rPr lang="ru-RU" altLang="ru-RU" sz="2800">
                <a:solidFill>
                  <a:srgbClr val="292929"/>
                </a:solidFill>
              </a:rPr>
              <a:t>(Мониторинг оборота табачной продукции) и ИС МП (обувь)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Поступление табачной продукции по ЭДО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smtClean="0"/>
              <a:t>Через ЭДО загружается УПД</a:t>
            </a:r>
          </a:p>
          <a:p>
            <a:r>
              <a:rPr lang="ru-RU" sz="1800" smtClean="0"/>
              <a:t>Выполняется сопоставление номенклатуры (если требуется)</a:t>
            </a:r>
          </a:p>
          <a:p>
            <a:r>
              <a:rPr lang="ru-RU" sz="1800" smtClean="0"/>
              <a:t>На основании УПД создается документ </a:t>
            </a:r>
            <a:r>
              <a:rPr lang="ru-RU" sz="1800" b="1" smtClean="0"/>
              <a:t>Приобретение товаров и услуг</a:t>
            </a:r>
            <a:r>
              <a:rPr lang="ru-RU" sz="1800" smtClean="0"/>
              <a:t> или </a:t>
            </a:r>
            <a:r>
              <a:rPr lang="ru-RU" sz="1800" b="1" smtClean="0"/>
              <a:t>Возврат товаров от клиента</a:t>
            </a:r>
            <a:r>
              <a:rPr lang="ru-RU" sz="1800" smtClean="0"/>
              <a:t>,…</a:t>
            </a:r>
          </a:p>
          <a:p>
            <a:pPr lvl="1"/>
            <a:r>
              <a:rPr lang="ru-RU" sz="1600" smtClean="0"/>
              <a:t>В приобретении фиксируются ровно те данные, которые пришли в УПД</a:t>
            </a:r>
          </a:p>
          <a:p>
            <a:pPr lvl="1"/>
            <a:r>
              <a:rPr lang="ru-RU" sz="1600" smtClean="0"/>
              <a:t>В документах поступления сразу после ввода на основании УПД сохраняются штрихкоды упаковок в том виде в котором они были переданы поставщиком</a:t>
            </a:r>
          </a:p>
          <a:p>
            <a:r>
              <a:rPr lang="ru-RU" sz="1800" smtClean="0"/>
              <a:t>Выполняется проверка поступившей табачной продукции,… (См. схему)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Поступление маркированной продукции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50179" name="AutoShape 4"/>
          <p:cNvSpPr>
            <a:spLocks noChangeArrowheads="1"/>
          </p:cNvSpPr>
          <p:nvPr/>
        </p:nvSpPr>
        <p:spPr bwMode="auto">
          <a:xfrm>
            <a:off x="1979613" y="2420938"/>
            <a:ext cx="3240087" cy="1403350"/>
          </a:xfrm>
          <a:prstGeom prst="wedgeRectCallout">
            <a:avLst>
              <a:gd name="adj1" fmla="val -40838"/>
              <a:gd name="adj2" fmla="val -77940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Если в документе поступления содержится табачная продукция, то перед подтверждением УПД рекомендуется выполнить проверку поступивших кодов маркировки</a:t>
            </a:r>
            <a:endParaRPr lang="ru-RU" altLang="ru-RU" sz="1400" b="1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47813" y="1484313"/>
            <a:ext cx="2124075" cy="288925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Поступление маркированной продукции</a:t>
            </a:r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51203" name="AutoShape 4"/>
          <p:cNvSpPr>
            <a:spLocks noChangeArrowheads="1"/>
          </p:cNvSpPr>
          <p:nvPr/>
        </p:nvSpPr>
        <p:spPr bwMode="auto">
          <a:xfrm>
            <a:off x="2771775" y="3573463"/>
            <a:ext cx="3240088" cy="1403350"/>
          </a:xfrm>
          <a:prstGeom prst="wedgeRectCallout">
            <a:avLst>
              <a:gd name="adj1" fmla="val -40838"/>
              <a:gd name="adj2" fmla="val -77940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При открытии формы проверки выполняется онлайн контроль статусов поступивших кодов маркировки</a:t>
            </a:r>
            <a:endParaRPr lang="ru-RU" altLang="ru-RU" sz="1400" b="1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592388" y="2673350"/>
            <a:ext cx="1692275" cy="360363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4"/>
          <p:cNvSpPr>
            <a:spLocks noChangeArrowheads="1"/>
          </p:cNvSpPr>
          <p:nvPr/>
        </p:nvSpPr>
        <p:spPr bwMode="auto">
          <a:xfrm>
            <a:off x="935038" y="5157788"/>
            <a:ext cx="2916237" cy="1008062"/>
          </a:xfrm>
          <a:prstGeom prst="wedgeRectCallout">
            <a:avLst>
              <a:gd name="adj1" fmla="val 20333"/>
              <a:gd name="adj2" fmla="val -20079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Допустимые статусы:</a:t>
            </a:r>
          </a:p>
          <a:p>
            <a:pPr algn="ctr" eaLnBrk="0" hangingPunct="0"/>
            <a:r>
              <a:rPr lang="ru-RU" altLang="ru-RU" sz="1400" b="1"/>
              <a:t>Введен в оборот</a:t>
            </a: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 b="1"/>
              <a:t>Введен в оборот (возвращен)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Поступление маркированной продукции</a:t>
            </a:r>
          </a:p>
        </p:txBody>
      </p:sp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52227" name="AutoShape 4"/>
          <p:cNvSpPr>
            <a:spLocks noChangeArrowheads="1"/>
          </p:cNvSpPr>
          <p:nvPr/>
        </p:nvSpPr>
        <p:spPr bwMode="auto">
          <a:xfrm>
            <a:off x="3779838" y="3644900"/>
            <a:ext cx="3240087" cy="1403350"/>
          </a:xfrm>
          <a:prstGeom prst="wedgeRectCallout">
            <a:avLst>
              <a:gd name="adj1" fmla="val 38681"/>
              <a:gd name="adj2" fmla="val -83259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Онлайн проверку по владельцу можно отключить в меню </a:t>
            </a:r>
            <a:r>
              <a:rPr lang="ru-RU" altLang="ru-RU" sz="1400" b="1"/>
              <a:t>Еще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6156325" y="2708275"/>
            <a:ext cx="2951163" cy="360363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53250" name="AutoShape 4"/>
          <p:cNvSpPr>
            <a:spLocks noChangeArrowheads="1"/>
          </p:cNvSpPr>
          <p:nvPr/>
        </p:nvSpPr>
        <p:spPr bwMode="auto">
          <a:xfrm>
            <a:off x="1258888" y="3716338"/>
            <a:ext cx="3240087" cy="1403350"/>
          </a:xfrm>
          <a:prstGeom prst="wedgeRectCallout">
            <a:avLst>
              <a:gd name="adj1" fmla="val 38681"/>
              <a:gd name="adj2" fmla="val -83259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При завершении проверки (если используются акты о расхождениях) пользователю ставится вопрос об использовании акта о расхождении</a:t>
            </a:r>
            <a:endParaRPr lang="ru-RU" altLang="ru-RU" sz="1400" b="1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167063" y="2781300"/>
            <a:ext cx="2089150" cy="252413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54274" name="AutoShape 4"/>
          <p:cNvSpPr>
            <a:spLocks noChangeArrowheads="1"/>
          </p:cNvSpPr>
          <p:nvPr/>
        </p:nvSpPr>
        <p:spPr bwMode="auto">
          <a:xfrm>
            <a:off x="792163" y="2457450"/>
            <a:ext cx="3240087" cy="1403350"/>
          </a:xfrm>
          <a:prstGeom prst="wedgeRectCallout">
            <a:avLst>
              <a:gd name="adj1" fmla="val 38681"/>
              <a:gd name="adj2" fmla="val -83259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После оформления акта пользователю предлагается подтвердить УПД по ЭДО</a:t>
            </a:r>
            <a:endParaRPr lang="ru-RU" altLang="ru-RU" sz="1400" b="1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619250" y="1449388"/>
            <a:ext cx="3492500" cy="466725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Поступление табачной продукции по ЭДО</a:t>
            </a:r>
          </a:p>
        </p:txBody>
      </p:sp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93775"/>
            <a:ext cx="7200900" cy="54959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BF32244-4CD5-4D79-9C8C-E7BAC1407C80}" type="slidenum">
              <a:rPr lang="ru-RU" altLang="ru-RU" sz="1200" b="1">
                <a:solidFill>
                  <a:srgbClr val="292929"/>
                </a:solidFill>
              </a:rPr>
              <a:pPr algn="r"/>
              <a:t>27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1655763" y="2241550"/>
            <a:ext cx="5184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altLang="ru-RU" sz="3200" b="1">
                <a:solidFill>
                  <a:srgbClr val="E2271E"/>
                </a:solidFill>
              </a:rPr>
              <a:t>Отгрузка табачной продукции</a:t>
            </a:r>
            <a:endParaRPr lang="ru-RU" altLang="ru-RU" sz="2900" b="1">
              <a:solidFill>
                <a:srgbClr val="E227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Отгрузка табачной продукции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713787" cy="4968875"/>
          </a:xfrm>
        </p:spPr>
        <p:txBody>
          <a:bodyPr/>
          <a:lstStyle/>
          <a:p>
            <a:r>
              <a:rPr lang="ru-RU" sz="1800" smtClean="0"/>
              <a:t>Менеджер создает документ </a:t>
            </a:r>
            <a:r>
              <a:rPr lang="ru-RU" sz="1800" b="1" smtClean="0"/>
              <a:t>Реализация товаров и услуг</a:t>
            </a:r>
            <a:r>
              <a:rPr lang="ru-RU" sz="1800" smtClean="0"/>
              <a:t>, </a:t>
            </a:r>
            <a:r>
              <a:rPr lang="ru-RU" sz="1800" b="1" smtClean="0"/>
              <a:t>Возврат товаров поставщику</a:t>
            </a:r>
            <a:r>
              <a:rPr lang="ru-RU" sz="1800" smtClean="0"/>
              <a:t>, </a:t>
            </a:r>
            <a:r>
              <a:rPr lang="ru-RU" sz="1800" b="1" smtClean="0"/>
              <a:t>Корректировка реализации</a:t>
            </a:r>
            <a:r>
              <a:rPr lang="ru-RU" sz="1800" smtClean="0"/>
              <a:t> и открывает форму Проверки и подбора табачной продукции</a:t>
            </a:r>
            <a:endParaRPr lang="ru-RU" sz="1800" b="1" smtClean="0"/>
          </a:p>
          <a:p>
            <a:r>
              <a:rPr lang="ru-RU" sz="1800" smtClean="0"/>
              <a:t>Производится сканирование кодов маркировки </a:t>
            </a:r>
            <a:r>
              <a:rPr lang="en-US" sz="1800" smtClean="0"/>
              <a:t>DataMatrix </a:t>
            </a:r>
            <a:r>
              <a:rPr lang="ru-RU" sz="1800" smtClean="0"/>
              <a:t>с пачек и блоков и кодов </a:t>
            </a:r>
            <a:r>
              <a:rPr lang="en-US" sz="1800" smtClean="0"/>
              <a:t>GS1-128 </a:t>
            </a:r>
            <a:r>
              <a:rPr lang="ru-RU" sz="1800" smtClean="0"/>
              <a:t>для логистических упаковок</a:t>
            </a:r>
          </a:p>
          <a:p>
            <a:pPr lvl="1"/>
            <a:r>
              <a:rPr lang="ru-RU" sz="1600" smtClean="0"/>
              <a:t>В момент сканирования выполняется онлайн проверка кодов в ИС МОТП</a:t>
            </a:r>
          </a:p>
          <a:p>
            <a:pPr lvl="1"/>
            <a:r>
              <a:rPr lang="ru-RU" sz="1600" smtClean="0"/>
              <a:t>Если онлайн проверка не пройдена – товар запрещен к продаже</a:t>
            </a:r>
          </a:p>
          <a:p>
            <a:pPr lvl="2"/>
            <a:r>
              <a:rPr lang="ru-RU" sz="1400" smtClean="0"/>
              <a:t>Разрешенные статусы</a:t>
            </a:r>
          </a:p>
          <a:p>
            <a:pPr lvl="3"/>
            <a:r>
              <a:rPr lang="ru-RU" sz="1200" smtClean="0"/>
              <a:t>Нанесен (для производителя)</a:t>
            </a:r>
          </a:p>
          <a:p>
            <a:pPr lvl="3"/>
            <a:r>
              <a:rPr lang="ru-RU" sz="1200" smtClean="0"/>
              <a:t>Введен в оборот (или возвращен)</a:t>
            </a:r>
          </a:p>
          <a:p>
            <a:r>
              <a:rPr lang="ru-RU" sz="1800" smtClean="0"/>
              <a:t>Из документа реализации формируется УПД через ЭДО</a:t>
            </a:r>
          </a:p>
          <a:p>
            <a:pPr lvl="1"/>
            <a:r>
              <a:rPr lang="ru-RU" sz="1600" smtClean="0"/>
              <a:t>Новый формат УПД 2019 еще не поддерживается ИС МОТП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Отгрузка табачной продукции по ЭДО</a:t>
            </a:r>
          </a:p>
        </p:txBody>
      </p:sp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68375"/>
            <a:ext cx="7164387" cy="51974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Этапы перехода к обязательной маркировке табачной продукции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855075" cy="4716462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ru-RU" b="1" smtClean="0"/>
              <a:t>С 1 марта 2019 по 30 июня 2019 (включительно)</a:t>
            </a:r>
          </a:p>
          <a:p>
            <a:pPr lvl="2">
              <a:lnSpc>
                <a:spcPct val="80000"/>
              </a:lnSpc>
            </a:pPr>
            <a:r>
              <a:rPr lang="ru-RU" smtClean="0"/>
              <a:t>Все участники оборота табачной продукции должны зарегистрироваться в ИС МОТП</a:t>
            </a:r>
          </a:p>
          <a:p>
            <a:pPr lvl="3">
              <a:lnSpc>
                <a:spcPct val="80000"/>
              </a:lnSpc>
            </a:pPr>
            <a:r>
              <a:rPr lang="ru-RU" smtClean="0"/>
              <a:t>Производители</a:t>
            </a:r>
          </a:p>
          <a:p>
            <a:pPr lvl="3">
              <a:lnSpc>
                <a:spcPct val="80000"/>
              </a:lnSpc>
            </a:pPr>
            <a:r>
              <a:rPr lang="ru-RU" smtClean="0"/>
              <a:t>Импортеры</a:t>
            </a:r>
          </a:p>
          <a:p>
            <a:pPr lvl="3">
              <a:lnSpc>
                <a:spcPct val="80000"/>
              </a:lnSpc>
            </a:pPr>
            <a:r>
              <a:rPr lang="ru-RU" smtClean="0"/>
              <a:t>Оптовики</a:t>
            </a:r>
          </a:p>
          <a:p>
            <a:pPr lvl="3">
              <a:lnSpc>
                <a:spcPct val="80000"/>
              </a:lnSpc>
            </a:pPr>
            <a:r>
              <a:rPr lang="ru-RU" smtClean="0"/>
              <a:t>Розничные магазины</a:t>
            </a:r>
            <a:endParaRPr lang="en-US" smtClean="0"/>
          </a:p>
          <a:p>
            <a:pPr lvl="1">
              <a:lnSpc>
                <a:spcPct val="80000"/>
              </a:lnSpc>
            </a:pPr>
            <a:r>
              <a:rPr lang="ru-RU" sz="1600" u="sng" smtClean="0">
                <a:hlinkClick r:id="rId2"/>
              </a:rPr>
              <a:t>https://ismotp.crptech.ru/login-kep</a:t>
            </a:r>
            <a:endParaRPr lang="en-US" sz="1600" u="sng" smtClean="0"/>
          </a:p>
          <a:p>
            <a:pPr lvl="2">
              <a:lnSpc>
                <a:spcPct val="80000"/>
              </a:lnSpc>
            </a:pPr>
            <a:r>
              <a:rPr lang="ru-RU" sz="1400" smtClean="0"/>
              <a:t>В 1С процесс регистрации пока не автоматизирован, но планируется после реализации в ИС МОТП соответствующих </a:t>
            </a:r>
            <a:r>
              <a:rPr lang="en-US" sz="1400" smtClean="0"/>
              <a:t>API</a:t>
            </a:r>
            <a:r>
              <a:rPr lang="ru-RU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ru-RU" b="1" smtClean="0"/>
              <a:t>Требования</a:t>
            </a:r>
          </a:p>
          <a:p>
            <a:pPr lvl="2">
              <a:lnSpc>
                <a:spcPct val="80000"/>
              </a:lnSpc>
            </a:pPr>
            <a:r>
              <a:rPr lang="ru-RU" smtClean="0"/>
              <a:t>УКЭП</a:t>
            </a:r>
          </a:p>
          <a:p>
            <a:pPr lvl="2">
              <a:lnSpc>
                <a:spcPct val="80000"/>
              </a:lnSpc>
            </a:pPr>
            <a:r>
              <a:rPr lang="ru-RU" smtClean="0"/>
              <a:t>ККТ и сканеры с поддержкой кодов маркировки </a:t>
            </a:r>
            <a:r>
              <a:rPr lang="en-US" smtClean="0"/>
              <a:t>DataMatrix</a:t>
            </a:r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Реализация маркированной продукции на неордерном складе</a:t>
            </a: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59395" name="AutoShape 4"/>
          <p:cNvSpPr>
            <a:spLocks noChangeArrowheads="1"/>
          </p:cNvSpPr>
          <p:nvPr/>
        </p:nvSpPr>
        <p:spPr bwMode="auto">
          <a:xfrm>
            <a:off x="2987675" y="404813"/>
            <a:ext cx="3060700" cy="1439862"/>
          </a:xfrm>
          <a:prstGeom prst="wedgeRectCallout">
            <a:avLst>
              <a:gd name="adj1" fmla="val -52750"/>
              <a:gd name="adj2" fmla="val 74699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Менеджер создает документ Реализация товаров и услуг</a:t>
            </a:r>
            <a:br>
              <a:rPr lang="ru-RU" altLang="ru-RU" sz="1400"/>
            </a:br>
            <a:r>
              <a:rPr lang="ru-RU" altLang="ru-RU" sz="1400"/>
              <a:t>Для маркированных товаров в табличной части отображается пиктограмма необходимости считывания штрихкодов упаковок</a:t>
            </a:r>
            <a:endParaRPr lang="ru-RU" altLang="ru-RU" sz="1400" b="1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3743325" y="4437063"/>
            <a:ext cx="3276600" cy="1692275"/>
          </a:xfrm>
          <a:prstGeom prst="wedgeRectCallout">
            <a:avLst>
              <a:gd name="adj1" fmla="val -41181"/>
              <a:gd name="adj2" fmla="val -68856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Сканирование штрихкодов табачной продукции ведется только в форме подбора и проверки табачной продукции</a:t>
            </a:r>
          </a:p>
        </p:txBody>
      </p:sp>
      <p:sp>
        <p:nvSpPr>
          <p:cNvPr id="59397" name="AutoShape 4"/>
          <p:cNvSpPr>
            <a:spLocks noChangeArrowheads="1"/>
          </p:cNvSpPr>
          <p:nvPr/>
        </p:nvSpPr>
        <p:spPr bwMode="auto">
          <a:xfrm>
            <a:off x="323850" y="5192713"/>
            <a:ext cx="2916238" cy="1008062"/>
          </a:xfrm>
          <a:prstGeom prst="wedgeRectCallout">
            <a:avLst>
              <a:gd name="adj1" fmla="val 17829"/>
              <a:gd name="adj2" fmla="val -27167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Допустимые статусы:</a:t>
            </a:r>
          </a:p>
          <a:p>
            <a:pPr algn="ctr" eaLnBrk="0" hangingPunct="0"/>
            <a:r>
              <a:rPr lang="ru-RU" altLang="ru-RU" sz="1400"/>
              <a:t>Введен в оборот</a:t>
            </a:r>
          </a:p>
          <a:p>
            <a:pPr algn="ctr" eaLnBrk="0" hangingPunct="0"/>
            <a:r>
              <a:rPr lang="ru-RU" altLang="ru-RU" sz="1400"/>
              <a:t>Введен в оборот (возвращен)</a:t>
            </a:r>
            <a:br>
              <a:rPr lang="ru-RU" altLang="ru-RU" sz="1400"/>
            </a:br>
            <a:r>
              <a:rPr lang="ru-RU" altLang="ru-RU" sz="1400"/>
              <a:t>Нанесен (для производителя)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CFF2727-223C-44D9-930C-429EB1F3B153}" type="slidenum">
              <a:rPr lang="ru-RU" altLang="ru-RU" sz="1200" b="1">
                <a:solidFill>
                  <a:srgbClr val="292929"/>
                </a:solidFill>
              </a:rPr>
              <a:pPr algn="r"/>
              <a:t>31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1655763" y="2241550"/>
            <a:ext cx="5184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altLang="ru-RU" sz="3200" b="1">
                <a:solidFill>
                  <a:srgbClr val="E2271E"/>
                </a:solidFill>
              </a:rPr>
              <a:t>Розничные продажи</a:t>
            </a:r>
            <a:endParaRPr lang="ru-RU" altLang="ru-RU" sz="2900" b="1">
              <a:solidFill>
                <a:srgbClr val="E227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Розничные продажи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smtClean="0"/>
              <a:t>Кассир в РМК сканирует штрихкод </a:t>
            </a:r>
            <a:r>
              <a:rPr lang="en-US" sz="1800" smtClean="0"/>
              <a:t>DataMatrix</a:t>
            </a:r>
            <a:endParaRPr lang="ru-RU" sz="1800" smtClean="0"/>
          </a:p>
          <a:p>
            <a:r>
              <a:rPr lang="ru-RU" sz="1800" smtClean="0"/>
              <a:t>Выполняется </a:t>
            </a:r>
            <a:r>
              <a:rPr lang="ru-RU" sz="1800" b="1" smtClean="0"/>
              <a:t>онлайн проверка</a:t>
            </a:r>
            <a:r>
              <a:rPr lang="ru-RU" sz="1800" smtClean="0"/>
              <a:t> (опционально) кода маркировки в ИС МОТП</a:t>
            </a:r>
          </a:p>
          <a:p>
            <a:r>
              <a:rPr lang="ru-RU" sz="1800" smtClean="0"/>
              <a:t>Если контроль пройден успешно, то в табличную часть Товары чека ККМ подбирается маркированная продукция</a:t>
            </a:r>
          </a:p>
          <a:p>
            <a:r>
              <a:rPr lang="ru-RU" sz="1800" smtClean="0"/>
              <a:t>В табличную часть ШтрихкодыУпаковок добавляются записи о считанных упаковках</a:t>
            </a:r>
          </a:p>
          <a:p>
            <a:r>
              <a:rPr lang="ru-RU" sz="1800" smtClean="0"/>
              <a:t>Пробивается чек ККМ</a:t>
            </a:r>
          </a:p>
          <a:p>
            <a:pPr lvl="1"/>
            <a:r>
              <a:rPr lang="ru-RU" sz="1600" smtClean="0"/>
              <a:t>Код маркировки передается в ККТ в теге </a:t>
            </a:r>
            <a:r>
              <a:rPr lang="en-US" sz="1600" smtClean="0"/>
              <a:t>1162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62466" name="AutoShape 4"/>
          <p:cNvSpPr>
            <a:spLocks noChangeArrowheads="1"/>
          </p:cNvSpPr>
          <p:nvPr/>
        </p:nvSpPr>
        <p:spPr bwMode="auto">
          <a:xfrm>
            <a:off x="1368425" y="3429000"/>
            <a:ext cx="3276600" cy="1692275"/>
          </a:xfrm>
          <a:prstGeom prst="wedgeRectCallout">
            <a:avLst>
              <a:gd name="adj1" fmla="val 38759"/>
              <a:gd name="adj2" fmla="val -74764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Сканировать коды маркировки табачной продукции можно </a:t>
            </a:r>
            <a:r>
              <a:rPr lang="ru-RU" altLang="ru-RU" sz="1400" b="1"/>
              <a:t>непосредственно в форме РМК</a:t>
            </a:r>
          </a:p>
          <a:p>
            <a:pPr algn="ctr" eaLnBrk="0" hangingPunct="0"/>
            <a:endParaRPr lang="ru-RU" altLang="ru-RU" sz="1400" b="1"/>
          </a:p>
          <a:p>
            <a:pPr algn="ctr" eaLnBrk="0" hangingPunct="0"/>
            <a:r>
              <a:rPr lang="ru-RU" altLang="ru-RU" sz="1400"/>
              <a:t>Сценарии работы кассира с алкогольной и табачной продукциями одинаковы</a:t>
            </a:r>
          </a:p>
        </p:txBody>
      </p:sp>
      <p:sp>
        <p:nvSpPr>
          <p:cNvPr id="62467" name="AutoShape 4"/>
          <p:cNvSpPr>
            <a:spLocks noChangeArrowheads="1"/>
          </p:cNvSpPr>
          <p:nvPr/>
        </p:nvSpPr>
        <p:spPr bwMode="auto">
          <a:xfrm>
            <a:off x="5940425" y="4437063"/>
            <a:ext cx="2700338" cy="1260475"/>
          </a:xfrm>
          <a:prstGeom prst="wedgeRectCallout">
            <a:avLst>
              <a:gd name="adj1" fmla="val -736"/>
              <a:gd name="adj2" fmla="val 104912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Для удаления ошибочно отсканированных штрихкодов предназначена команда </a:t>
            </a:r>
            <a:r>
              <a:rPr lang="ru-RU" altLang="ru-RU" sz="1400" b="1"/>
              <a:t>Штрихкоды упаковок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3" y="3249613"/>
            <a:ext cx="3549650" cy="162401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503238" y="4689475"/>
            <a:ext cx="2700337" cy="1260475"/>
          </a:xfrm>
          <a:prstGeom prst="wedgeRectCallout">
            <a:avLst>
              <a:gd name="adj1" fmla="val 55940"/>
              <a:gd name="adj2" fmla="val -79093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Поддерживается сканирование штрихкодов в двух вариантах:</a:t>
            </a:r>
          </a:p>
          <a:p>
            <a:pPr algn="ctr" eaLnBrk="0" hangingPunct="0"/>
            <a:r>
              <a:rPr lang="en-US" altLang="ru-RU" sz="1400"/>
              <a:t>EAN13 + </a:t>
            </a:r>
            <a:r>
              <a:rPr lang="ru-RU" altLang="ru-RU" sz="1400"/>
              <a:t>Код маркировки</a:t>
            </a:r>
          </a:p>
          <a:p>
            <a:pPr algn="ctr" eaLnBrk="0" hangingPunct="0"/>
            <a:r>
              <a:rPr lang="ru-RU" altLang="ru-RU" sz="1400"/>
              <a:t>Только код маркировки</a:t>
            </a:r>
            <a:endParaRPr lang="ru-RU" altLang="ru-RU" sz="14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64514" name="AutoShape 4"/>
          <p:cNvSpPr>
            <a:spLocks noChangeArrowheads="1"/>
          </p:cNvSpPr>
          <p:nvPr/>
        </p:nvSpPr>
        <p:spPr bwMode="auto">
          <a:xfrm>
            <a:off x="5940425" y="4437063"/>
            <a:ext cx="2700338" cy="1260475"/>
          </a:xfrm>
          <a:prstGeom prst="wedgeRectCallout">
            <a:avLst>
              <a:gd name="adj1" fmla="val -736"/>
              <a:gd name="adj2" fmla="val 104912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Для удаления ошибочно отсканированных штрихкодов предназначена команда </a:t>
            </a:r>
            <a:r>
              <a:rPr lang="ru-RU" altLang="ru-RU" sz="1400" b="1"/>
              <a:t>Штрихкоды упаковок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368FF57-C0D1-43DA-BF5A-19A7014C5F37}" type="slidenum">
              <a:rPr lang="ru-RU" altLang="ru-RU" sz="1200" b="1">
                <a:solidFill>
                  <a:srgbClr val="292929"/>
                </a:solidFill>
              </a:rPr>
              <a:pPr algn="r"/>
              <a:t>36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0"/>
            <a:ext cx="6480175" cy="1081088"/>
          </a:xfrm>
        </p:spPr>
        <p:txBody>
          <a:bodyPr/>
          <a:lstStyle/>
          <a:p>
            <a:pPr eaLnBrk="1" hangingPunct="1"/>
            <a:r>
              <a:rPr lang="ru-RU" altLang="ru-RU" smtClean="0"/>
              <a:t>Функциональные опции</a:t>
            </a:r>
          </a:p>
        </p:txBody>
      </p:sp>
      <p:pic>
        <p:nvPicPr>
          <p:cNvPr id="655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4427538" y="2420938"/>
            <a:ext cx="3457575" cy="1979612"/>
          </a:xfrm>
          <a:prstGeom prst="wedgeRectCallout">
            <a:avLst>
              <a:gd name="adj1" fmla="val -42426"/>
              <a:gd name="adj2" fmla="val -71333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Если включить опцию Контролировать статусы кодов маркировки при розничных продажах, то при сканировании табачной продукции в чек ККМ будет выполняться онлайн контроль статусов кодов маркировки</a:t>
            </a:r>
            <a:endParaRPr lang="ru-RU" altLang="ru-RU" sz="1400" b="1"/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1476375" y="1412875"/>
            <a:ext cx="3240088" cy="468313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66562" name="AutoShape 4"/>
          <p:cNvSpPr>
            <a:spLocks noChangeArrowheads="1"/>
          </p:cNvSpPr>
          <p:nvPr/>
        </p:nvSpPr>
        <p:spPr bwMode="auto">
          <a:xfrm>
            <a:off x="1223963" y="4184650"/>
            <a:ext cx="2663825" cy="900113"/>
          </a:xfrm>
          <a:prstGeom prst="wedgeRectCallout">
            <a:avLst>
              <a:gd name="adj1" fmla="val 41954"/>
              <a:gd name="adj2" fmla="val -90565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Допустимые статусы:</a:t>
            </a:r>
            <a:br>
              <a:rPr lang="ru-RU" altLang="ru-RU" sz="1400"/>
            </a:br>
            <a:r>
              <a:rPr lang="ru-RU" altLang="ru-RU" sz="1400"/>
              <a:t>Введен в оборот</a:t>
            </a:r>
          </a:p>
          <a:p>
            <a:pPr algn="ctr" eaLnBrk="0" hangingPunct="0"/>
            <a:r>
              <a:rPr lang="ru-RU" altLang="ru-RU" sz="1400"/>
              <a:t>Введен в оборот (возвращен)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Поддержка в решениях 1С</a:t>
            </a:r>
            <a:endParaRPr lang="ru-RU" smtClean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640762" cy="4968875"/>
          </a:xfrm>
        </p:spPr>
        <p:txBody>
          <a:bodyPr/>
          <a:lstStyle/>
          <a:p>
            <a:r>
              <a:rPr lang="ru-RU" altLang="ru-RU" sz="1800" smtClean="0"/>
              <a:t>Типовые конфигурации с поддержкой табачной продукции:</a:t>
            </a:r>
          </a:p>
          <a:p>
            <a:pPr lvl="1"/>
            <a:r>
              <a:rPr lang="ru-RU" altLang="ru-RU" sz="1600" smtClean="0"/>
              <a:t>E</a:t>
            </a:r>
            <a:r>
              <a:rPr lang="en-US" altLang="ru-RU" sz="1600" smtClean="0"/>
              <a:t>RP </a:t>
            </a:r>
            <a:r>
              <a:rPr lang="ru-RU" altLang="ru-RU" sz="1600" smtClean="0"/>
              <a:t> (</a:t>
            </a:r>
            <a:r>
              <a:rPr lang="en-US" altLang="ru-RU" sz="1600" smtClean="0"/>
              <a:t>2.</a:t>
            </a:r>
            <a:r>
              <a:rPr lang="ru-RU" altLang="ru-RU" sz="1600" smtClean="0"/>
              <a:t>4</a:t>
            </a:r>
            <a:r>
              <a:rPr lang="en-US" altLang="ru-RU" sz="1600" smtClean="0"/>
              <a:t>.</a:t>
            </a:r>
            <a:r>
              <a:rPr lang="ru-RU" altLang="ru-RU" sz="1600" smtClean="0"/>
              <a:t>7.</a:t>
            </a:r>
            <a:r>
              <a:rPr lang="en-US" altLang="ru-RU" sz="1600" smtClean="0"/>
              <a:t>107</a:t>
            </a:r>
            <a:r>
              <a:rPr lang="ru-RU" altLang="ru-RU" sz="1600" smtClean="0"/>
              <a:t>) – выпущено,</a:t>
            </a:r>
            <a:r>
              <a:rPr lang="en-US" altLang="ru-RU" sz="1600" smtClean="0"/>
              <a:t> 25.02.</a:t>
            </a:r>
            <a:r>
              <a:rPr lang="ru-RU" altLang="ru-RU" sz="1600" smtClean="0"/>
              <a:t>2019</a:t>
            </a:r>
            <a:endParaRPr lang="en-US" altLang="ru-RU" sz="1600" smtClean="0"/>
          </a:p>
          <a:p>
            <a:pPr lvl="1"/>
            <a:r>
              <a:rPr lang="ru-RU" altLang="ru-RU" sz="1600" smtClean="0"/>
              <a:t>КА 2 (2.4.7.x) – Март 2019</a:t>
            </a:r>
            <a:endParaRPr lang="en-US" altLang="ru-RU" sz="1600" smtClean="0"/>
          </a:p>
          <a:p>
            <a:pPr lvl="1"/>
            <a:r>
              <a:rPr lang="ru-RU" altLang="ru-RU" sz="1600" smtClean="0"/>
              <a:t>УТ  11 (11.4.7.107) – планируется к выпуску, </a:t>
            </a:r>
            <a:r>
              <a:rPr lang="en-US" altLang="ru-RU" sz="1600" smtClean="0"/>
              <a:t>2</a:t>
            </a:r>
            <a:r>
              <a:rPr lang="ru-RU" altLang="ru-RU" sz="1600" smtClean="0"/>
              <a:t>8</a:t>
            </a:r>
            <a:r>
              <a:rPr lang="en-US" altLang="ru-RU" sz="1600" smtClean="0"/>
              <a:t>.02.</a:t>
            </a:r>
            <a:r>
              <a:rPr lang="ru-RU" altLang="ru-RU" sz="1600" smtClean="0"/>
              <a:t>2019</a:t>
            </a:r>
          </a:p>
          <a:p>
            <a:pPr lvl="1"/>
            <a:r>
              <a:rPr lang="ru-RU" altLang="ru-RU" sz="1600" smtClean="0"/>
              <a:t>Розница  (2.2.11) – выпущено, 14.12.2018 (в части розничных продаж)</a:t>
            </a:r>
          </a:p>
          <a:p>
            <a:pPr lvl="1"/>
            <a:r>
              <a:rPr lang="ru-RU" altLang="ru-RU" sz="1600" smtClean="0"/>
              <a:t>Розница  (2.2.12) – Апрель 2019</a:t>
            </a:r>
          </a:p>
          <a:p>
            <a:pPr lvl="1"/>
            <a:r>
              <a:rPr lang="ru-RU" altLang="ru-RU" sz="1600" smtClean="0"/>
              <a:t>УНФ (1.6.x)</a:t>
            </a:r>
            <a:r>
              <a:rPr lang="en-US" altLang="ru-RU" sz="1600" smtClean="0"/>
              <a:t> </a:t>
            </a:r>
            <a:r>
              <a:rPr lang="ru-RU" altLang="ru-RU" sz="1600" smtClean="0"/>
              <a:t>– Апрель 2019 </a:t>
            </a:r>
          </a:p>
          <a:p>
            <a:pPr lvl="1"/>
            <a:r>
              <a:rPr lang="ru-RU" altLang="ru-RU" sz="1600" smtClean="0"/>
              <a:t>Бухгалтерия предприятия (3.0.69) – Март 2019</a:t>
            </a:r>
          </a:p>
          <a:p>
            <a:pPr lvl="1"/>
            <a:r>
              <a:rPr lang="ru-RU" altLang="ru-RU" sz="1600" smtClean="0"/>
              <a:t>УПП 1.3 (1.3.</a:t>
            </a:r>
            <a:r>
              <a:rPr lang="en-US" altLang="ru-RU" sz="1600" smtClean="0"/>
              <a:t>x</a:t>
            </a:r>
            <a:r>
              <a:rPr lang="ru-RU" altLang="ru-RU" sz="1600" smtClean="0"/>
              <a:t>)</a:t>
            </a:r>
            <a:r>
              <a:rPr lang="en-US" altLang="ru-RU" sz="1600" smtClean="0"/>
              <a:t> – </a:t>
            </a:r>
            <a:r>
              <a:rPr lang="ru-RU" altLang="ru-RU" sz="1600" smtClean="0"/>
              <a:t>Апрель 2019</a:t>
            </a:r>
          </a:p>
          <a:p>
            <a:pPr lvl="1"/>
            <a:r>
              <a:rPr lang="ru-RU" altLang="ru-RU" sz="1600" smtClean="0"/>
              <a:t>КА 1 – с 1 апреля 2019 прекращается поддержка </a:t>
            </a:r>
          </a:p>
          <a:p>
            <a:pPr lvl="1"/>
            <a:r>
              <a:rPr lang="ru-RU" altLang="ru-RU" sz="1600" smtClean="0"/>
              <a:t>УТ 10 (</a:t>
            </a:r>
            <a:r>
              <a:rPr lang="ru-RU" sz="1600" smtClean="0"/>
              <a:t>10.3.</a:t>
            </a:r>
            <a:r>
              <a:rPr lang="en-US" sz="1600" smtClean="0"/>
              <a:t>x</a:t>
            </a:r>
            <a:r>
              <a:rPr lang="ru-RU" altLang="ru-RU" sz="1600" smtClean="0"/>
              <a:t>) </a:t>
            </a:r>
            <a:r>
              <a:rPr lang="en-US" altLang="ru-RU" sz="1600" smtClean="0"/>
              <a:t>– </a:t>
            </a:r>
            <a:r>
              <a:rPr lang="ru-RU" altLang="ru-RU" sz="1600" smtClean="0"/>
              <a:t>Апрель 2019</a:t>
            </a:r>
            <a:endParaRPr lang="ru-RU" sz="16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DC0F43-E32C-45FC-BD99-5010AA99420A}" type="slidenum">
              <a:rPr lang="ru-RU" altLang="ru-RU" sz="1200" b="1">
                <a:solidFill>
                  <a:srgbClr val="292929"/>
                </a:solidFill>
              </a:rPr>
              <a:pPr algn="r"/>
              <a:t>39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1655763" y="2241550"/>
            <a:ext cx="5184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altLang="ru-RU" sz="3200" b="1">
                <a:solidFill>
                  <a:srgbClr val="E2271E"/>
                </a:solidFill>
              </a:rPr>
              <a:t>Маркировка остатков табачной продукции</a:t>
            </a:r>
            <a:endParaRPr lang="ru-RU" altLang="ru-RU" sz="2900" b="1">
              <a:solidFill>
                <a:srgbClr val="E227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Этапы перехода к обязательной маркировке табачной продукции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68413"/>
            <a:ext cx="8640763" cy="3168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smtClean="0"/>
              <a:t>Производители и импортеры табачной продукции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В течение 21 календарных дней после регистрации должны направить в ЦРПТ заявку на получение устройства регистрации эмиссии средств идентификации табачной продукции или предоставления к ним удаленного доступа в электронной форме в информационной системе мониторинга.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с 1 июля 2019 года  вносят в информационную систему мониторинга сведения в отношении табачной продукции и всех операций, производимых с табачной продукцией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с 1 июля 2019 года вся производимая (ввозимая продукция) должна быть промаркирована. При этом остатки немаркированной продукции выводятся из оборота вплоть до 1 июля 2020 года.</a:t>
            </a:r>
            <a:endParaRPr lang="ru-RU" sz="1600" b="1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Поддержка в решениях 1С</a:t>
            </a:r>
            <a:endParaRPr lang="ru-RU" smtClean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640762" cy="4968875"/>
          </a:xfrm>
        </p:spPr>
        <p:txBody>
          <a:bodyPr/>
          <a:lstStyle/>
          <a:p>
            <a:r>
              <a:rPr lang="ru-RU" altLang="ru-RU" sz="1800" smtClean="0"/>
              <a:t>Маркировка немаркированных остатков </a:t>
            </a:r>
            <a:r>
              <a:rPr lang="ru-RU" altLang="ru-RU" sz="1800" b="1" smtClean="0"/>
              <a:t>не требуется</a:t>
            </a:r>
          </a:p>
          <a:p>
            <a:r>
              <a:rPr lang="ru-RU" altLang="ru-RU" sz="1800" smtClean="0"/>
              <a:t>Планируется, что остатки немаркированной табачной продукции будут вымыты с рынка к 01.07.2020 года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Поддержка в решениях 1С</a:t>
            </a:r>
            <a:endParaRPr lang="ru-RU" smtClean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640762" cy="4968875"/>
          </a:xfrm>
        </p:spPr>
        <p:txBody>
          <a:bodyPr/>
          <a:lstStyle/>
          <a:p>
            <a:r>
              <a:rPr lang="ru-RU" altLang="ru-RU" sz="1800" smtClean="0"/>
              <a:t>Типовые конфигурации с поддержкой табачной продукции:</a:t>
            </a:r>
          </a:p>
          <a:p>
            <a:pPr lvl="1"/>
            <a:r>
              <a:rPr lang="ru-RU" altLang="ru-RU" sz="1600" smtClean="0"/>
              <a:t>E</a:t>
            </a:r>
            <a:r>
              <a:rPr lang="en-US" altLang="ru-RU" sz="1600" smtClean="0"/>
              <a:t>RP </a:t>
            </a:r>
            <a:r>
              <a:rPr lang="ru-RU" altLang="ru-RU" sz="1600" smtClean="0"/>
              <a:t> (</a:t>
            </a:r>
            <a:r>
              <a:rPr lang="en-US" altLang="ru-RU" sz="1600" smtClean="0"/>
              <a:t>2.</a:t>
            </a:r>
            <a:r>
              <a:rPr lang="ru-RU" altLang="ru-RU" sz="1600" smtClean="0"/>
              <a:t>4</a:t>
            </a:r>
            <a:r>
              <a:rPr lang="en-US" altLang="ru-RU" sz="1600" smtClean="0"/>
              <a:t>.</a:t>
            </a:r>
            <a:r>
              <a:rPr lang="ru-RU" altLang="ru-RU" sz="1600" smtClean="0"/>
              <a:t>7.</a:t>
            </a:r>
            <a:r>
              <a:rPr lang="en-US" altLang="ru-RU" sz="1600" smtClean="0"/>
              <a:t>107</a:t>
            </a:r>
            <a:r>
              <a:rPr lang="ru-RU" altLang="ru-RU" sz="1600" smtClean="0"/>
              <a:t>) – выпущено,</a:t>
            </a:r>
            <a:r>
              <a:rPr lang="en-US" altLang="ru-RU" sz="1600" smtClean="0"/>
              <a:t> 25.02.</a:t>
            </a:r>
            <a:r>
              <a:rPr lang="ru-RU" altLang="ru-RU" sz="1600" smtClean="0"/>
              <a:t>2019</a:t>
            </a:r>
            <a:endParaRPr lang="en-US" altLang="ru-RU" sz="1600" smtClean="0"/>
          </a:p>
          <a:p>
            <a:pPr lvl="1"/>
            <a:r>
              <a:rPr lang="ru-RU" altLang="ru-RU" sz="1600" smtClean="0"/>
              <a:t>КА 2 (2.4.7.x) – Март 2019</a:t>
            </a:r>
            <a:endParaRPr lang="en-US" altLang="ru-RU" sz="1600" smtClean="0"/>
          </a:p>
          <a:p>
            <a:pPr lvl="1"/>
            <a:r>
              <a:rPr lang="ru-RU" altLang="ru-RU" sz="1600" smtClean="0"/>
              <a:t>УТ  11 (11.4.7.107) – планируется к выпуску, </a:t>
            </a:r>
            <a:r>
              <a:rPr lang="en-US" altLang="ru-RU" sz="1600" smtClean="0"/>
              <a:t>2</a:t>
            </a:r>
            <a:r>
              <a:rPr lang="ru-RU" altLang="ru-RU" sz="1600" smtClean="0"/>
              <a:t>8</a:t>
            </a:r>
            <a:r>
              <a:rPr lang="en-US" altLang="ru-RU" sz="1600" smtClean="0"/>
              <a:t>.02.</a:t>
            </a:r>
            <a:r>
              <a:rPr lang="ru-RU" altLang="ru-RU" sz="1600" smtClean="0"/>
              <a:t>2019</a:t>
            </a:r>
          </a:p>
          <a:p>
            <a:pPr lvl="1"/>
            <a:r>
              <a:rPr lang="ru-RU" altLang="ru-RU" sz="1600" smtClean="0"/>
              <a:t>Розница  (2.2.11) – выпущено, 14.12.2018 (в части розничных продаж)</a:t>
            </a:r>
          </a:p>
          <a:p>
            <a:pPr lvl="1"/>
            <a:r>
              <a:rPr lang="ru-RU" altLang="ru-RU" sz="1600" smtClean="0"/>
              <a:t>Розница  (2.2.12) – Апрель 2019</a:t>
            </a:r>
          </a:p>
          <a:p>
            <a:pPr lvl="1"/>
            <a:r>
              <a:rPr lang="ru-RU" altLang="ru-RU" sz="1600" smtClean="0"/>
              <a:t>УНФ (1.6.x)</a:t>
            </a:r>
            <a:r>
              <a:rPr lang="en-US" altLang="ru-RU" sz="1600" smtClean="0"/>
              <a:t> </a:t>
            </a:r>
            <a:r>
              <a:rPr lang="ru-RU" altLang="ru-RU" sz="1600" smtClean="0"/>
              <a:t>– Апрель 2019 </a:t>
            </a:r>
          </a:p>
          <a:p>
            <a:pPr lvl="1"/>
            <a:r>
              <a:rPr lang="ru-RU" altLang="ru-RU" sz="1600" smtClean="0"/>
              <a:t>Бухгалтерия предприятия (3.0.69) – Март 2019</a:t>
            </a:r>
          </a:p>
          <a:p>
            <a:pPr lvl="1"/>
            <a:r>
              <a:rPr lang="ru-RU" altLang="ru-RU" sz="1600" smtClean="0"/>
              <a:t>УПП 1.3 (1.3.</a:t>
            </a:r>
            <a:r>
              <a:rPr lang="en-US" altLang="ru-RU" sz="1600" smtClean="0"/>
              <a:t>x</a:t>
            </a:r>
            <a:r>
              <a:rPr lang="ru-RU" altLang="ru-RU" sz="1600" smtClean="0"/>
              <a:t>)</a:t>
            </a:r>
            <a:r>
              <a:rPr lang="en-US" altLang="ru-RU" sz="1600" smtClean="0"/>
              <a:t> – </a:t>
            </a:r>
            <a:r>
              <a:rPr lang="ru-RU" altLang="ru-RU" sz="1600" smtClean="0"/>
              <a:t>Апрель 2019</a:t>
            </a:r>
          </a:p>
          <a:p>
            <a:pPr lvl="1"/>
            <a:r>
              <a:rPr lang="ru-RU" altLang="ru-RU" sz="1600" smtClean="0"/>
              <a:t>КА 1 – с 1 апреля 2019 прекращается поддержка </a:t>
            </a:r>
          </a:p>
          <a:p>
            <a:pPr lvl="1"/>
            <a:r>
              <a:rPr lang="ru-RU" altLang="ru-RU" sz="1600" smtClean="0"/>
              <a:t>УТ 10 (</a:t>
            </a:r>
            <a:r>
              <a:rPr lang="ru-RU" sz="1600" smtClean="0"/>
              <a:t>10.3.</a:t>
            </a:r>
            <a:r>
              <a:rPr lang="en-US" sz="1600" smtClean="0"/>
              <a:t>x</a:t>
            </a:r>
            <a:r>
              <a:rPr lang="ru-RU" altLang="ru-RU" sz="1600" smtClean="0"/>
              <a:t>) </a:t>
            </a:r>
            <a:r>
              <a:rPr lang="en-US" altLang="ru-RU" sz="1600" smtClean="0"/>
              <a:t>– </a:t>
            </a:r>
            <a:r>
              <a:rPr lang="ru-RU" altLang="ru-RU" sz="1600" smtClean="0"/>
              <a:t>Апрель 2019</a:t>
            </a:r>
            <a:endParaRPr lang="ru-RU" sz="16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6352DCD-584F-45B3-AA85-BFFF541DCD07}" type="slidenum">
              <a:rPr lang="ru-RU" altLang="ru-RU" sz="1200" b="1">
                <a:solidFill>
                  <a:srgbClr val="292929"/>
                </a:solidFill>
              </a:rPr>
              <a:pPr algn="r"/>
              <a:t>42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71682" name="Rectangle 6"/>
          <p:cNvSpPr>
            <a:spLocks noChangeArrowheads="1"/>
          </p:cNvSpPr>
          <p:nvPr/>
        </p:nvSpPr>
        <p:spPr bwMode="auto">
          <a:xfrm>
            <a:off x="1655763" y="2241550"/>
            <a:ext cx="5184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altLang="ru-RU" sz="3200" b="1">
                <a:solidFill>
                  <a:srgbClr val="E2271E"/>
                </a:solidFill>
              </a:rPr>
              <a:t>Обувная продукция</a:t>
            </a:r>
            <a:endParaRPr lang="ru-RU" altLang="ru-RU" sz="2900" b="1">
              <a:solidFill>
                <a:srgbClr val="E227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Этапы перехода к обязательной маркировке обувной продукции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855075" cy="4716462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ru-RU" b="1" smtClean="0"/>
              <a:t>Даты регистрации и обязательной маркировки пока уточняются,</a:t>
            </a:r>
          </a:p>
          <a:p>
            <a:pPr lvl="1">
              <a:lnSpc>
                <a:spcPct val="80000"/>
              </a:lnSpc>
            </a:pPr>
            <a:r>
              <a:rPr lang="ru-RU" b="1" smtClean="0"/>
              <a:t>Но, уже можно зарегистрироваться</a:t>
            </a:r>
            <a:endParaRPr lang="en-US" smtClean="0"/>
          </a:p>
          <a:p>
            <a:pPr lvl="2">
              <a:lnSpc>
                <a:spcPct val="80000"/>
              </a:lnSpc>
            </a:pPr>
            <a:r>
              <a:rPr lang="ru-RU" sz="1400" u="sng" smtClean="0">
                <a:hlinkClick r:id="rId2"/>
              </a:rPr>
              <a:t>https://ismp.crpt.ru/login-kep</a:t>
            </a:r>
            <a:endParaRPr lang="en-US" sz="1400" u="sng" smtClean="0"/>
          </a:p>
          <a:p>
            <a:pPr lvl="3">
              <a:lnSpc>
                <a:spcPct val="80000"/>
              </a:lnSpc>
            </a:pPr>
            <a:r>
              <a:rPr lang="ru-RU" sz="1200" smtClean="0"/>
              <a:t>В 1С процесс регистрации пока не автоматизирован, но планируется после реализации в ИС МОТП соответствующих </a:t>
            </a:r>
            <a:r>
              <a:rPr lang="en-US" sz="1200" smtClean="0"/>
              <a:t>API</a:t>
            </a:r>
            <a:r>
              <a:rPr lang="ru-RU" sz="12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ru-RU" b="1" smtClean="0"/>
              <a:t>Требования</a:t>
            </a:r>
          </a:p>
          <a:p>
            <a:pPr lvl="2">
              <a:lnSpc>
                <a:spcPct val="80000"/>
              </a:lnSpc>
            </a:pPr>
            <a:r>
              <a:rPr lang="ru-RU" smtClean="0"/>
              <a:t>УКЭП</a:t>
            </a:r>
          </a:p>
          <a:p>
            <a:pPr lvl="2">
              <a:lnSpc>
                <a:spcPct val="80000"/>
              </a:lnSpc>
            </a:pPr>
            <a:r>
              <a:rPr lang="ru-RU" smtClean="0"/>
              <a:t>ККТ и сканеры с поддержкой кодов маркировки </a:t>
            </a:r>
            <a:r>
              <a:rPr lang="en-US" smtClean="0"/>
              <a:t>DataMatrix</a:t>
            </a:r>
            <a:endParaRPr lang="ru-RU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Интеграция с ИС МП в решениях 1С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6000"/>
            <a:ext cx="8928100" cy="5256213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SzPct val="120000"/>
            </a:pPr>
            <a:r>
              <a:rPr lang="ru-RU" altLang="ru-RU" sz="1800" b="1" smtClean="0"/>
              <a:t>Что планируется в первую очередь</a:t>
            </a:r>
            <a:r>
              <a:rPr lang="ru-RU" altLang="ru-RU" sz="1800" smtClean="0"/>
              <a:t>: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b="1" smtClean="0"/>
              <a:t>Эмиссия и печать</a:t>
            </a:r>
            <a:r>
              <a:rPr lang="ru-RU" altLang="ru-RU" sz="1600" smtClean="0"/>
              <a:t> кодов маркировки</a:t>
            </a:r>
            <a:endParaRPr lang="ru-RU" altLang="ru-RU" sz="1600" b="1" smtClean="0"/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b="1" smtClean="0"/>
              <a:t>Приемка</a:t>
            </a:r>
            <a:r>
              <a:rPr lang="ru-RU" altLang="ru-RU" sz="1600" smtClean="0"/>
              <a:t> маркированной обувной продукции </a:t>
            </a:r>
            <a:r>
              <a:rPr lang="ru-RU" altLang="ru-RU" sz="1600" b="1" smtClean="0"/>
              <a:t>через ЭДО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b="1" smtClean="0"/>
              <a:t>Отгрузка</a:t>
            </a:r>
            <a:r>
              <a:rPr lang="ru-RU" altLang="ru-RU" sz="1600" smtClean="0"/>
              <a:t> маркированной обувной продукции </a:t>
            </a:r>
            <a:r>
              <a:rPr lang="ru-RU" altLang="ru-RU" sz="1600" b="1" smtClean="0"/>
              <a:t>через ЭДО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Розничная продажа маркированной обувной продукции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Онлайн проверка статусов кодов маркировки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Автоматизация процесса агрегации и нанесения кодов маркировки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Ввод в оборот </a:t>
            </a:r>
          </a:p>
          <a:p>
            <a:pPr eaLnBrk="1" hangingPunct="1">
              <a:buClr>
                <a:srgbClr val="CC3300"/>
              </a:buClr>
              <a:buSzPct val="120000"/>
            </a:pPr>
            <a:r>
              <a:rPr lang="ru-RU" altLang="ru-RU" sz="1800" b="1" smtClean="0"/>
              <a:t>Планируется к 1 июля 2019: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Регистрация в системе ИС МП</a:t>
            </a:r>
            <a:endParaRPr lang="ru-RU" altLang="ru-RU" sz="1600" b="1" smtClean="0"/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Списание и пересортица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Отгрузка и приемка продукции через документы, созданные в ЛК ИС МП (</a:t>
            </a:r>
            <a:r>
              <a:rPr lang="ru-RU" altLang="ru-RU" sz="1600" b="1" smtClean="0"/>
              <a:t>НЕ ЭДО</a:t>
            </a:r>
            <a:r>
              <a:rPr lang="ru-RU" altLang="ru-RU" sz="1600" smtClean="0"/>
              <a:t>)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Работа с остатками маркированной обувной продукции</a:t>
            </a:r>
            <a:endParaRPr lang="ru-RU" sz="160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F4E4B75-E748-4C6D-9065-0FDAC4220656}" type="slidenum">
              <a:rPr lang="ru-RU" altLang="ru-RU" sz="1200" b="1">
                <a:solidFill>
                  <a:srgbClr val="292929"/>
                </a:solidFill>
              </a:rPr>
              <a:pPr algn="r"/>
              <a:t>45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74754" name="Rectangle 6"/>
          <p:cNvSpPr>
            <a:spLocks noChangeArrowheads="1"/>
          </p:cNvSpPr>
          <p:nvPr/>
        </p:nvSpPr>
        <p:spPr bwMode="auto">
          <a:xfrm>
            <a:off x="1655763" y="2241550"/>
            <a:ext cx="5184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altLang="ru-RU" sz="3200" b="1">
                <a:solidFill>
                  <a:srgbClr val="E2271E"/>
                </a:solidFill>
              </a:rPr>
              <a:t>Производство обувной продукции</a:t>
            </a:r>
            <a:endParaRPr lang="ru-RU" altLang="ru-RU" sz="2900" b="1">
              <a:solidFill>
                <a:srgbClr val="E227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Эмиссия и нанесение кодов маркировки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640762" cy="4897437"/>
          </a:xfrm>
        </p:spPr>
        <p:txBody>
          <a:bodyPr/>
          <a:lstStyle/>
          <a:p>
            <a:r>
              <a:rPr lang="ru-RU" smtClean="0"/>
              <a:t>На основании документов Заказ поставщику или Заказ на производство создается документ Заказ на эмиссию кодов маркировки</a:t>
            </a:r>
          </a:p>
          <a:p>
            <a:r>
              <a:rPr lang="ru-RU" smtClean="0"/>
              <a:t>Этот заказ подписывается и передается в ИС МП</a:t>
            </a:r>
          </a:p>
          <a:p>
            <a:r>
              <a:rPr lang="ru-RU" smtClean="0"/>
              <a:t>ИС МП подтверждает заказ и выполняет его на регистраторе эмиссии, привязанному к СУЗ производителя</a:t>
            </a:r>
          </a:p>
          <a:p>
            <a:r>
              <a:rPr lang="ru-RU" smtClean="0"/>
              <a:t>После завершения эмиссии сгенерированные коды маркировки загружаются в </a:t>
            </a:r>
            <a:r>
              <a:rPr lang="ru-RU" b="1" smtClean="0"/>
              <a:t>Кеш кодов маркировки</a:t>
            </a:r>
            <a:r>
              <a:rPr lang="ru-RU" smtClean="0"/>
              <a:t>, из которого выполняется печать</a:t>
            </a:r>
          </a:p>
          <a:p>
            <a:r>
              <a:rPr lang="ru-RU" smtClean="0"/>
              <a:t>На основании заказа (или из специального рабочего места на производстве) выполняется печать (на основании шаблонов из 1С) заказанных кодов маркировки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Эмиссия и нанесение кодов маркировки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640762" cy="4897437"/>
          </a:xfrm>
        </p:spPr>
        <p:txBody>
          <a:bodyPr/>
          <a:lstStyle/>
          <a:p>
            <a:r>
              <a:rPr lang="ru-RU" sz="1800" b="1" smtClean="0"/>
              <a:t>Кеш кодов маркировки</a:t>
            </a:r>
            <a:r>
              <a:rPr lang="ru-RU" sz="1800" smtClean="0"/>
              <a:t> – независимый непериодический регистр сведений. В нем предполагается хранить коды и их статусы в СУЗ ИС МП:</a:t>
            </a:r>
          </a:p>
          <a:p>
            <a:pPr lvl="1"/>
            <a:r>
              <a:rPr lang="ru-RU" sz="1600" smtClean="0"/>
              <a:t>Эмитирован, Напечатан, Агрегирован, Отбракован</a:t>
            </a:r>
          </a:p>
          <a:p>
            <a:pPr lvl="1"/>
            <a:r>
              <a:rPr lang="ru-RU" sz="1600" smtClean="0"/>
              <a:t>Не путать со статусами ИС МП</a:t>
            </a:r>
          </a:p>
          <a:p>
            <a:r>
              <a:rPr lang="ru-RU" sz="1800" smtClean="0"/>
              <a:t>Единое решение для всех товарных групп (табак, обувь, одежда, парфюмерия, молоко,…)</a:t>
            </a:r>
          </a:p>
          <a:p>
            <a:r>
              <a:rPr lang="ru-RU" sz="1800" smtClean="0"/>
              <a:t>Коды маркировки продукции и коды упаковок предполагается хранить в справочнике </a:t>
            </a:r>
            <a:r>
              <a:rPr lang="ru-RU" sz="1800" b="1" smtClean="0"/>
              <a:t>Штрихкоды упаковок товаров</a:t>
            </a:r>
          </a:p>
          <a:p>
            <a:r>
              <a:rPr lang="ru-RU" sz="1800" smtClean="0"/>
              <a:t>Такая архитектура изначально разрабатывалась для помарочного учета алкоголя</a:t>
            </a:r>
          </a:p>
          <a:p>
            <a:pPr lvl="1"/>
            <a:r>
              <a:rPr lang="ru-RU" sz="1600" smtClean="0"/>
              <a:t>Ведутся пилотные проекты, в том числе с оборотом </a:t>
            </a:r>
            <a:r>
              <a:rPr lang="en-US" sz="1600" smtClean="0"/>
              <a:t>&gt; </a:t>
            </a:r>
            <a:r>
              <a:rPr lang="ru-RU" sz="1600" smtClean="0"/>
              <a:t>50.000.000 кодов в год</a:t>
            </a:r>
          </a:p>
          <a:p>
            <a:pPr lvl="1"/>
            <a:r>
              <a:rPr lang="ru-RU" sz="1600" smtClean="0"/>
              <a:t>Ведутся работы по оптимизации производительности, увеличению параллельности</a:t>
            </a:r>
          </a:p>
          <a:p>
            <a:pPr lvl="1"/>
            <a:endParaRPr lang="ru-RU" sz="16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Эмиссия и нанесение кодов маркировки</a:t>
            </a:r>
          </a:p>
        </p:txBody>
      </p:sp>
      <p:pic>
        <p:nvPicPr>
          <p:cNvPr id="778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68865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Агрегация. Вариант 1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25538"/>
            <a:ext cx="8640762" cy="3168650"/>
          </a:xfrm>
        </p:spPr>
        <p:txBody>
          <a:bodyPr/>
          <a:lstStyle/>
          <a:p>
            <a:pPr marL="342900" indent="-342900"/>
            <a:r>
              <a:rPr lang="ru-RU" sz="1600" smtClean="0"/>
              <a:t>Оборудование: </a:t>
            </a:r>
            <a:r>
              <a:rPr lang="ru-RU" sz="1600" b="1" smtClean="0"/>
              <a:t>Ручной сканер штрихкода</a:t>
            </a:r>
          </a:p>
          <a:p>
            <a:pPr marL="342900" indent="-342900"/>
            <a:r>
              <a:rPr lang="ru-RU" sz="1600" smtClean="0"/>
              <a:t>Упаковщик открывает рабочее место по Проверке и сканированию обувной продукции</a:t>
            </a:r>
          </a:p>
          <a:p>
            <a:pPr marL="342900" indent="-342900"/>
            <a:r>
              <a:rPr lang="ru-RU" sz="1600" b="1" smtClean="0"/>
              <a:t>Наполнение короба</a:t>
            </a:r>
          </a:p>
          <a:p>
            <a:pPr marL="762000" lvl="1" indent="-304800"/>
            <a:r>
              <a:rPr lang="ru-RU" sz="1400" smtClean="0"/>
              <a:t>Упаковщик создает «виртуальную» коробку и ставит перед собой ее физический аналог</a:t>
            </a:r>
          </a:p>
          <a:p>
            <a:pPr marL="762000" lvl="1" indent="-304800"/>
            <a:r>
              <a:rPr lang="ru-RU" sz="1400" smtClean="0"/>
              <a:t>Упаковщик сканирует коды маркировки с потребительских упаковок</a:t>
            </a:r>
          </a:p>
          <a:p>
            <a:pPr marL="762000" lvl="1" indent="-304800"/>
            <a:r>
              <a:rPr lang="ru-RU" sz="1400" smtClean="0"/>
              <a:t>После наполнения коробки на основе отсканированного содержимого генерируется и печатается код логистической упаковки</a:t>
            </a:r>
          </a:p>
          <a:p>
            <a:pPr marL="342900" indent="-342900"/>
            <a:r>
              <a:rPr lang="ru-RU" sz="1600" smtClean="0"/>
              <a:t>Шаг </a:t>
            </a:r>
            <a:r>
              <a:rPr lang="ru-RU" sz="1600" b="1" smtClean="0"/>
              <a:t>Наполнение короба </a:t>
            </a:r>
            <a:r>
              <a:rPr lang="ru-RU" sz="1600" smtClean="0"/>
              <a:t>при необходимости</a:t>
            </a:r>
            <a:r>
              <a:rPr lang="ru-RU" sz="1600" b="1" smtClean="0"/>
              <a:t> </a:t>
            </a:r>
            <a:r>
              <a:rPr lang="ru-RU" sz="1600" smtClean="0"/>
              <a:t>повторяется</a:t>
            </a:r>
            <a:endParaRPr lang="ru-RU" sz="1600" b="1" smtClean="0"/>
          </a:p>
          <a:p>
            <a:pPr marL="342900" indent="-342900"/>
            <a:endParaRPr lang="ru-RU" sz="1600" smtClean="0"/>
          </a:p>
          <a:p>
            <a:pPr marL="762000" lvl="1" indent="-304800"/>
            <a:endParaRPr lang="ru-RU" sz="2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Этапы перехода к обязательной маркировке табачной продукции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68413"/>
            <a:ext cx="8785225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smtClean="0"/>
              <a:t>Розничный товарооборот</a:t>
            </a:r>
            <a:endParaRPr lang="ru-RU" sz="1800" smtClean="0"/>
          </a:p>
          <a:p>
            <a:pPr lvl="1">
              <a:lnSpc>
                <a:spcPct val="90000"/>
              </a:lnSpc>
            </a:pPr>
            <a:r>
              <a:rPr lang="ru-RU" sz="1600" smtClean="0"/>
              <a:t>с 1 марта по 30 июня 2019 года розничные магазины </a:t>
            </a:r>
            <a:r>
              <a:rPr lang="ru-RU" sz="1600" b="1" smtClean="0"/>
              <a:t>должны зарегистрироваться</a:t>
            </a:r>
            <a:r>
              <a:rPr lang="ru-RU" sz="1600" smtClean="0"/>
              <a:t> в государственной информационной системе мониторинга.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Передают сведения о розничных продажах табачной продукции в информационную систему мониторинга начиная с 1 июля 2019 года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В отношение других операций (поступления маркируемой продукции, агрегация упаковок и т.п.) начиная с 1 июля 2020 года.</a:t>
            </a:r>
            <a:endParaRPr lang="ru-RU" sz="1600" b="1" smtClean="0"/>
          </a:p>
          <a:p>
            <a:pPr>
              <a:lnSpc>
                <a:spcPct val="90000"/>
              </a:lnSpc>
            </a:pPr>
            <a:r>
              <a:rPr lang="ru-RU" sz="1800" b="1" smtClean="0"/>
              <a:t>Оптовики, приобретающие табачную продукцию у производителей и импортеров</a:t>
            </a:r>
            <a:endParaRPr lang="ru-RU" sz="1800" smtClean="0"/>
          </a:p>
          <a:p>
            <a:pPr lvl="1">
              <a:lnSpc>
                <a:spcPct val="90000"/>
              </a:lnSpc>
            </a:pPr>
            <a:r>
              <a:rPr lang="ru-RU" sz="1600" smtClean="0"/>
              <a:t>вносят в информационную систему мониторинга сведения в отношении операций по приобретению табачной продукции у производителей и импортеров начиная с 1 июля 2019 года.</a:t>
            </a:r>
            <a:endParaRPr lang="ru-RU" sz="1600" b="1" smtClean="0"/>
          </a:p>
          <a:p>
            <a:pPr>
              <a:lnSpc>
                <a:spcPct val="90000"/>
              </a:lnSpc>
            </a:pPr>
            <a:r>
              <a:rPr lang="ru-RU" sz="1800" b="1" smtClean="0"/>
              <a:t>Прочие организации оптовой торговли табачной продукцией:</a:t>
            </a:r>
            <a:endParaRPr lang="ru-RU" sz="1800" smtClean="0"/>
          </a:p>
          <a:p>
            <a:pPr lvl="1">
              <a:lnSpc>
                <a:spcPct val="90000"/>
              </a:lnSpc>
            </a:pPr>
            <a:r>
              <a:rPr lang="ru-RU" sz="1600" smtClean="0"/>
              <a:t>могут регистрироваться в системе вплоть до 30 июня 2020 года (включительно)</a:t>
            </a:r>
          </a:p>
          <a:p>
            <a:pPr lvl="1">
              <a:lnSpc>
                <a:spcPct val="90000"/>
              </a:lnSpc>
            </a:pPr>
            <a:r>
              <a:rPr lang="ru-RU" sz="1600" smtClean="0"/>
              <a:t>передают сведения по маркированной табачной продукции начиная с 1 июля 2020 года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Агрегация. Вариант 1</a:t>
            </a:r>
          </a:p>
        </p:txBody>
      </p:sp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268413"/>
            <a:ext cx="7956550" cy="45434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Агрегация. Вариант 2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25538"/>
            <a:ext cx="8640762" cy="3168650"/>
          </a:xfrm>
        </p:spPr>
        <p:txBody>
          <a:bodyPr/>
          <a:lstStyle/>
          <a:p>
            <a:pPr marL="342900" indent="-342900"/>
            <a:r>
              <a:rPr lang="ru-RU" sz="1800" smtClean="0"/>
              <a:t>Оборудование: </a:t>
            </a:r>
            <a:r>
              <a:rPr lang="ru-RU" sz="1800" b="1" smtClean="0"/>
              <a:t>Терминал сбора данных (ТСД)</a:t>
            </a:r>
          </a:p>
          <a:p>
            <a:pPr marL="342900" indent="-342900"/>
            <a:r>
              <a:rPr lang="ru-RU" sz="1800" smtClean="0"/>
              <a:t>Упаковщик открывает рабочее место по Проверке и сканированию обувной продукции</a:t>
            </a:r>
          </a:p>
          <a:p>
            <a:pPr marL="342900" indent="-342900"/>
            <a:r>
              <a:rPr lang="ru-RU" sz="1800" smtClean="0"/>
              <a:t>Упаковщик берет готовые этикетки (если они не наклеены заранее) и выполняет этикетирование потребительских и логистических упаковок</a:t>
            </a:r>
          </a:p>
          <a:p>
            <a:pPr marL="342900" indent="-342900"/>
            <a:r>
              <a:rPr lang="ru-RU" sz="1800" smtClean="0"/>
              <a:t>С помощью </a:t>
            </a:r>
            <a:r>
              <a:rPr lang="ru-RU" sz="1800" b="1" smtClean="0"/>
              <a:t>ТСД</a:t>
            </a:r>
            <a:r>
              <a:rPr lang="ru-RU" sz="1800" smtClean="0"/>
              <a:t> выполняется сканирование логистической упаковки и далее – потребительских упаковок</a:t>
            </a:r>
          </a:p>
          <a:p>
            <a:pPr marL="762000" lvl="1" indent="-304800"/>
            <a:endParaRPr lang="ru-RU" sz="24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Агрегация. Вариант 3</a:t>
            </a:r>
          </a:p>
        </p:txBody>
      </p:sp>
      <p:sp>
        <p:nvSpPr>
          <p:cNvPr id="819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5900" y="1125538"/>
            <a:ext cx="8640763" cy="3168650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ru-RU" sz="1800" smtClean="0"/>
              <a:t>Оборудование: </a:t>
            </a:r>
            <a:r>
              <a:rPr lang="ru-RU" sz="1800" b="1" smtClean="0"/>
              <a:t>Нет</a:t>
            </a:r>
          </a:p>
          <a:p>
            <a:pPr marL="342900" indent="-342900">
              <a:lnSpc>
                <a:spcPct val="80000"/>
              </a:lnSpc>
            </a:pPr>
            <a:r>
              <a:rPr lang="ru-RU" sz="1800" smtClean="0"/>
              <a:t>При оформлении заказа поставщику на основе различных вариантов комплектации (Размерных горок) распечатываются готовые </a:t>
            </a:r>
            <a:r>
              <a:rPr lang="ru-RU" sz="1800" b="1" smtClean="0"/>
              <a:t>виртуальные</a:t>
            </a:r>
            <a:r>
              <a:rPr lang="ru-RU" sz="1800" smtClean="0"/>
              <a:t> агрегации:</a:t>
            </a:r>
          </a:p>
          <a:p>
            <a:pPr marL="762000" lvl="1" indent="-304800">
              <a:lnSpc>
                <a:spcPct val="80000"/>
              </a:lnSpc>
            </a:pPr>
            <a:r>
              <a:rPr lang="ru-RU" sz="1600" smtClean="0"/>
              <a:t>На листе А4 расположены этикетки</a:t>
            </a:r>
          </a:p>
          <a:p>
            <a:pPr marL="1181100" lvl="2" indent="-266700">
              <a:lnSpc>
                <a:spcPct val="80000"/>
              </a:lnSpc>
            </a:pPr>
            <a:r>
              <a:rPr lang="ru-RU" sz="1400" smtClean="0"/>
              <a:t>На потребительские упаковки (разных размеров)</a:t>
            </a:r>
          </a:p>
          <a:p>
            <a:pPr marL="1181100" lvl="2" indent="-266700">
              <a:lnSpc>
                <a:spcPct val="80000"/>
              </a:lnSpc>
            </a:pPr>
            <a:r>
              <a:rPr lang="ru-RU" sz="1400" smtClean="0"/>
              <a:t>На логистические упаковки (в данном примере черные)</a:t>
            </a:r>
          </a:p>
          <a:p>
            <a:pPr marL="342900" indent="-342900">
              <a:lnSpc>
                <a:spcPct val="80000"/>
              </a:lnSpc>
            </a:pPr>
            <a:r>
              <a:rPr lang="ru-RU" sz="1800" smtClean="0"/>
              <a:t>Упаковщик на зарубежной фабрике (Например, в Китае) берет распечатанные этикетки, наполняет коробку по схеме и этикетирует содержимое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marL="762000" lvl="1" indent="-304800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789363"/>
            <a:ext cx="3995737" cy="29384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Производство на территории РФ</a:t>
            </a:r>
          </a:p>
        </p:txBody>
      </p:sp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838" y="2058988"/>
            <a:ext cx="2773362" cy="99218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431800" y="2058988"/>
            <a:ext cx="2016125" cy="971550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Документ</a:t>
            </a:r>
            <a:br>
              <a:rPr lang="ru-RU" sz="1800"/>
            </a:br>
            <a:r>
              <a:rPr lang="ru-RU" sz="1800" b="1"/>
              <a:t>Заказ на</a:t>
            </a:r>
            <a:br>
              <a:rPr lang="ru-RU" sz="1800" b="1"/>
            </a:br>
            <a:r>
              <a:rPr lang="ru-RU" sz="1800" b="1"/>
              <a:t>производство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3024188" y="2058988"/>
            <a:ext cx="2305050" cy="1008062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Документ</a:t>
            </a:r>
            <a:br>
              <a:rPr lang="ru-RU" sz="1800"/>
            </a:br>
            <a:r>
              <a:rPr lang="ru-RU" sz="1800" b="1"/>
              <a:t>Заказ на эмиссию</a:t>
            </a:r>
            <a:br>
              <a:rPr lang="ru-RU" sz="1800" b="1"/>
            </a:br>
            <a:r>
              <a:rPr lang="ru-RU" sz="1800" b="1"/>
              <a:t>кодов маркировки</a:t>
            </a:r>
          </a:p>
        </p:txBody>
      </p:sp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5940425" y="2060575"/>
            <a:ext cx="2771775" cy="1008063"/>
          </a:xfrm>
          <a:prstGeom prst="rect">
            <a:avLst/>
          </a:prstGeom>
          <a:noFill/>
          <a:ln w="444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>
            <a:off x="2519363" y="2527300"/>
            <a:ext cx="468312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51" name="Line 8"/>
          <p:cNvSpPr>
            <a:spLocks noChangeShapeType="1"/>
          </p:cNvSpPr>
          <p:nvPr/>
        </p:nvSpPr>
        <p:spPr bwMode="auto">
          <a:xfrm>
            <a:off x="5400675" y="2455863"/>
            <a:ext cx="468313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52" name="Text Box 9"/>
          <p:cNvSpPr txBox="1">
            <a:spLocks noChangeArrowheads="1"/>
          </p:cNvSpPr>
          <p:nvPr/>
        </p:nvSpPr>
        <p:spPr bwMode="auto">
          <a:xfrm>
            <a:off x="5940425" y="1555750"/>
            <a:ext cx="2705100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Регистратор эмиссии</a:t>
            </a:r>
          </a:p>
        </p:txBody>
      </p:sp>
      <p:grpSp>
        <p:nvGrpSpPr>
          <p:cNvPr id="82953" name="Group 11"/>
          <p:cNvGrpSpPr>
            <a:grpSpLocks/>
          </p:cNvGrpSpPr>
          <p:nvPr/>
        </p:nvGrpSpPr>
        <p:grpSpPr bwMode="auto">
          <a:xfrm>
            <a:off x="2987675" y="3643313"/>
            <a:ext cx="2341563" cy="971550"/>
            <a:chOff x="1927" y="2137"/>
            <a:chExt cx="1475" cy="612"/>
          </a:xfrm>
        </p:grpSpPr>
        <p:sp>
          <p:nvSpPr>
            <p:cNvPr id="82976" name="Rectangle 12"/>
            <p:cNvSpPr>
              <a:spLocks noChangeArrowheads="1"/>
            </p:cNvSpPr>
            <p:nvPr/>
          </p:nvSpPr>
          <p:spPr bwMode="auto">
            <a:xfrm>
              <a:off x="1927" y="2137"/>
              <a:ext cx="1475" cy="612"/>
            </a:xfrm>
            <a:prstGeom prst="rect">
              <a:avLst/>
            </a:prstGeom>
            <a:noFill/>
            <a:ln w="44450" algn="ctr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ru-RU" sz="1800" b="1"/>
                <a:t>Пул КМ</a:t>
              </a:r>
              <a:r>
                <a:rPr lang="ru-RU" sz="1800"/>
                <a:t/>
              </a:r>
              <a:br>
                <a:rPr lang="ru-RU" sz="1800"/>
              </a:br>
              <a:r>
                <a:rPr lang="ru-RU" sz="1800" b="1"/>
                <a:t>для печати</a:t>
              </a:r>
            </a:p>
          </p:txBody>
        </p:sp>
        <p:pic>
          <p:nvPicPr>
            <p:cNvPr id="82977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3" y="2183"/>
              <a:ext cx="249" cy="249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</p:pic>
        <p:pic>
          <p:nvPicPr>
            <p:cNvPr id="82978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3" y="2455"/>
              <a:ext cx="249" cy="249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</p:pic>
      </p:grpSp>
      <p:sp>
        <p:nvSpPr>
          <p:cNvPr id="82954" name="Rectangle 15"/>
          <p:cNvSpPr>
            <a:spLocks noChangeArrowheads="1"/>
          </p:cNvSpPr>
          <p:nvPr/>
        </p:nvSpPr>
        <p:spPr bwMode="auto">
          <a:xfrm>
            <a:off x="6156325" y="3606800"/>
            <a:ext cx="2305050" cy="1008063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/>
            </a:r>
            <a:br>
              <a:rPr lang="ru-RU" sz="1800"/>
            </a:br>
            <a:r>
              <a:rPr lang="ru-RU" sz="1800" b="1"/>
              <a:t>Печать КМ</a:t>
            </a: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82955" name="Text Box 16"/>
          <p:cNvSpPr txBox="1">
            <a:spLocks noChangeArrowheads="1"/>
          </p:cNvSpPr>
          <p:nvPr/>
        </p:nvSpPr>
        <p:spPr bwMode="auto">
          <a:xfrm>
            <a:off x="2708275" y="1555750"/>
            <a:ext cx="2979738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Учетная система</a:t>
            </a:r>
            <a:r>
              <a:rPr lang="en-US"/>
              <a:t> + </a:t>
            </a:r>
            <a:r>
              <a:rPr lang="ru-RU"/>
              <a:t>СУЗ</a:t>
            </a:r>
          </a:p>
        </p:txBody>
      </p:sp>
      <p:sp>
        <p:nvSpPr>
          <p:cNvPr id="82956" name="Line 17"/>
          <p:cNvSpPr>
            <a:spLocks noChangeShapeType="1"/>
          </p:cNvSpPr>
          <p:nvPr/>
        </p:nvSpPr>
        <p:spPr bwMode="auto">
          <a:xfrm flipH="1">
            <a:off x="5400675" y="2671763"/>
            <a:ext cx="430213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57" name="Line 18"/>
          <p:cNvSpPr>
            <a:spLocks noChangeShapeType="1"/>
          </p:cNvSpPr>
          <p:nvPr/>
        </p:nvSpPr>
        <p:spPr bwMode="auto">
          <a:xfrm>
            <a:off x="5184775" y="3176588"/>
            <a:ext cx="0" cy="360362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58" name="Text Box 19"/>
          <p:cNvSpPr txBox="1">
            <a:spLocks noChangeArrowheads="1"/>
          </p:cNvSpPr>
          <p:nvPr/>
        </p:nvSpPr>
        <p:spPr bwMode="auto">
          <a:xfrm>
            <a:off x="358775" y="1555750"/>
            <a:ext cx="2192338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Учетная система</a:t>
            </a:r>
          </a:p>
        </p:txBody>
      </p:sp>
      <p:sp>
        <p:nvSpPr>
          <p:cNvPr id="82959" name="Text Box 20"/>
          <p:cNvSpPr txBox="1">
            <a:spLocks noChangeArrowheads="1"/>
          </p:cNvSpPr>
          <p:nvPr/>
        </p:nvSpPr>
        <p:spPr bwMode="auto">
          <a:xfrm>
            <a:off x="6232525" y="3140075"/>
            <a:ext cx="2192338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Учетная система</a:t>
            </a:r>
          </a:p>
        </p:txBody>
      </p:sp>
      <p:sp>
        <p:nvSpPr>
          <p:cNvPr id="82960" name="Line 21"/>
          <p:cNvSpPr>
            <a:spLocks noChangeShapeType="1"/>
          </p:cNvSpPr>
          <p:nvPr/>
        </p:nvSpPr>
        <p:spPr bwMode="auto">
          <a:xfrm>
            <a:off x="5472113" y="4003675"/>
            <a:ext cx="468312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61" name="Line 22"/>
          <p:cNvSpPr>
            <a:spLocks noChangeShapeType="1"/>
          </p:cNvSpPr>
          <p:nvPr/>
        </p:nvSpPr>
        <p:spPr bwMode="auto">
          <a:xfrm flipH="1">
            <a:off x="5472113" y="4219575"/>
            <a:ext cx="430212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62" name="Rectangle 23"/>
          <p:cNvSpPr>
            <a:spLocks noChangeArrowheads="1"/>
          </p:cNvSpPr>
          <p:nvPr/>
        </p:nvSpPr>
        <p:spPr bwMode="auto">
          <a:xfrm>
            <a:off x="6192838" y="5121275"/>
            <a:ext cx="2305050" cy="1008063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Нанесение</a:t>
            </a:r>
            <a:br>
              <a:rPr lang="ru-RU" sz="1800"/>
            </a:br>
            <a:r>
              <a:rPr lang="ru-RU" sz="1800"/>
              <a:t>Агрегация</a:t>
            </a:r>
          </a:p>
        </p:txBody>
      </p:sp>
      <p:sp>
        <p:nvSpPr>
          <p:cNvPr id="82963" name="Line 24"/>
          <p:cNvSpPr>
            <a:spLocks noChangeShapeType="1"/>
          </p:cNvSpPr>
          <p:nvPr/>
        </p:nvSpPr>
        <p:spPr bwMode="auto">
          <a:xfrm>
            <a:off x="8388350" y="4687888"/>
            <a:ext cx="0" cy="396875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64" name="Text Box 25"/>
          <p:cNvSpPr txBox="1">
            <a:spLocks noChangeArrowheads="1"/>
          </p:cNvSpPr>
          <p:nvPr/>
        </p:nvSpPr>
        <p:spPr bwMode="auto">
          <a:xfrm>
            <a:off x="142875" y="841375"/>
            <a:ext cx="1200150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Фабрика</a:t>
            </a:r>
          </a:p>
        </p:txBody>
      </p:sp>
      <p:sp>
        <p:nvSpPr>
          <p:cNvPr id="82965" name="Rectangle 26"/>
          <p:cNvSpPr>
            <a:spLocks noChangeArrowheads="1"/>
          </p:cNvSpPr>
          <p:nvPr/>
        </p:nvSpPr>
        <p:spPr bwMode="auto">
          <a:xfrm>
            <a:off x="2987675" y="5084763"/>
            <a:ext cx="2305050" cy="1008062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Документ</a:t>
            </a:r>
            <a:br>
              <a:rPr lang="ru-RU" sz="1800"/>
            </a:br>
            <a:r>
              <a:rPr lang="ru-RU" sz="1800" b="1"/>
              <a:t>Ввод в оборот</a:t>
            </a:r>
          </a:p>
        </p:txBody>
      </p:sp>
      <p:sp>
        <p:nvSpPr>
          <p:cNvPr id="82966" name="Line 27"/>
          <p:cNvSpPr>
            <a:spLocks noChangeShapeType="1"/>
          </p:cNvSpPr>
          <p:nvPr/>
        </p:nvSpPr>
        <p:spPr bwMode="auto">
          <a:xfrm flipH="1">
            <a:off x="5508625" y="5661025"/>
            <a:ext cx="468313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67" name="Line 28"/>
          <p:cNvSpPr>
            <a:spLocks noChangeShapeType="1"/>
          </p:cNvSpPr>
          <p:nvPr/>
        </p:nvSpPr>
        <p:spPr bwMode="auto">
          <a:xfrm flipH="1">
            <a:off x="1619250" y="5913438"/>
            <a:ext cx="1189038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68" name="Text Box 29"/>
          <p:cNvSpPr txBox="1">
            <a:spLocks noChangeArrowheads="1"/>
          </p:cNvSpPr>
          <p:nvPr/>
        </p:nvSpPr>
        <p:spPr bwMode="auto">
          <a:xfrm>
            <a:off x="3059113" y="4616450"/>
            <a:ext cx="2192337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Учетная система</a:t>
            </a:r>
          </a:p>
        </p:txBody>
      </p:sp>
      <p:sp>
        <p:nvSpPr>
          <p:cNvPr id="82969" name="Text Box 30"/>
          <p:cNvSpPr txBox="1">
            <a:spLocks noChangeArrowheads="1"/>
          </p:cNvSpPr>
          <p:nvPr/>
        </p:nvSpPr>
        <p:spPr bwMode="auto">
          <a:xfrm>
            <a:off x="2916238" y="3140075"/>
            <a:ext cx="2192337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Учетная система</a:t>
            </a:r>
          </a:p>
        </p:txBody>
      </p:sp>
      <p:sp>
        <p:nvSpPr>
          <p:cNvPr id="82970" name="Text Box 31"/>
          <p:cNvSpPr txBox="1">
            <a:spLocks noChangeArrowheads="1"/>
          </p:cNvSpPr>
          <p:nvPr/>
        </p:nvSpPr>
        <p:spPr bwMode="auto">
          <a:xfrm>
            <a:off x="6084888" y="4616450"/>
            <a:ext cx="2268537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Учетная система</a:t>
            </a:r>
          </a:p>
        </p:txBody>
      </p:sp>
      <p:sp>
        <p:nvSpPr>
          <p:cNvPr id="82971" name="Line 32"/>
          <p:cNvSpPr>
            <a:spLocks noChangeShapeType="1"/>
          </p:cNvSpPr>
          <p:nvPr/>
        </p:nvSpPr>
        <p:spPr bwMode="auto">
          <a:xfrm flipH="1">
            <a:off x="1619250" y="5264150"/>
            <a:ext cx="1225550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2972" name="Text Box 33"/>
          <p:cNvSpPr txBox="1">
            <a:spLocks noChangeArrowheads="1"/>
          </p:cNvSpPr>
          <p:nvPr/>
        </p:nvSpPr>
        <p:spPr bwMode="auto">
          <a:xfrm>
            <a:off x="1779588" y="4905375"/>
            <a:ext cx="1027112" cy="3254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400"/>
              <a:t>Агрегация</a:t>
            </a:r>
          </a:p>
        </p:txBody>
      </p:sp>
      <p:sp>
        <p:nvSpPr>
          <p:cNvPr id="82973" name="Text Box 34"/>
          <p:cNvSpPr txBox="1">
            <a:spLocks noChangeArrowheads="1"/>
          </p:cNvSpPr>
          <p:nvPr/>
        </p:nvSpPr>
        <p:spPr bwMode="auto">
          <a:xfrm>
            <a:off x="1584325" y="5553075"/>
            <a:ext cx="1370013" cy="3254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400"/>
              <a:t>Ввод в оборот</a:t>
            </a:r>
          </a:p>
        </p:txBody>
      </p:sp>
      <p:sp>
        <p:nvSpPr>
          <p:cNvPr id="82974" name="Rectangle 35"/>
          <p:cNvSpPr>
            <a:spLocks noChangeArrowheads="1"/>
          </p:cNvSpPr>
          <p:nvPr/>
        </p:nvSpPr>
        <p:spPr bwMode="auto">
          <a:xfrm>
            <a:off x="250825" y="1268413"/>
            <a:ext cx="8640763" cy="5005387"/>
          </a:xfrm>
          <a:prstGeom prst="rect">
            <a:avLst/>
          </a:prstGeom>
          <a:noFill/>
          <a:ln w="444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975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800" y="4976813"/>
            <a:ext cx="1008063" cy="8921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Импорт</a:t>
            </a:r>
          </a:p>
        </p:txBody>
      </p:sp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838" y="1874838"/>
            <a:ext cx="2773362" cy="99218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431800" y="1874838"/>
            <a:ext cx="2016125" cy="971550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Документ</a:t>
            </a:r>
            <a:br>
              <a:rPr lang="ru-RU" sz="1800"/>
            </a:br>
            <a:r>
              <a:rPr lang="ru-RU" sz="1800" b="1"/>
              <a:t>Заказ</a:t>
            </a:r>
            <a:br>
              <a:rPr lang="ru-RU" sz="1800" b="1"/>
            </a:br>
            <a:r>
              <a:rPr lang="ru-RU" sz="1800" b="1"/>
              <a:t>поставщику</a:t>
            </a: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024188" y="1874838"/>
            <a:ext cx="2305050" cy="1008062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Документ</a:t>
            </a:r>
            <a:br>
              <a:rPr lang="ru-RU" sz="1800"/>
            </a:br>
            <a:r>
              <a:rPr lang="ru-RU" sz="1800" b="1"/>
              <a:t>Заказ на эмиссию</a:t>
            </a:r>
            <a:br>
              <a:rPr lang="ru-RU" sz="1800" b="1"/>
            </a:br>
            <a:r>
              <a:rPr lang="ru-RU" sz="1800" b="1"/>
              <a:t>кодов маркировки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940425" y="1881188"/>
            <a:ext cx="2771775" cy="1008062"/>
          </a:xfrm>
          <a:prstGeom prst="rect">
            <a:avLst/>
          </a:prstGeom>
          <a:noFill/>
          <a:ln w="444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>
            <a:off x="2519363" y="2343150"/>
            <a:ext cx="468312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75" name="Line 8"/>
          <p:cNvSpPr>
            <a:spLocks noChangeShapeType="1"/>
          </p:cNvSpPr>
          <p:nvPr/>
        </p:nvSpPr>
        <p:spPr bwMode="auto">
          <a:xfrm>
            <a:off x="5400675" y="2271713"/>
            <a:ext cx="468313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5940425" y="1371600"/>
            <a:ext cx="2705100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Регистратор эмиссии</a:t>
            </a:r>
          </a:p>
        </p:txBody>
      </p:sp>
      <p:sp>
        <p:nvSpPr>
          <p:cNvPr id="83977" name="Rectangle 10"/>
          <p:cNvSpPr>
            <a:spLocks noChangeArrowheads="1"/>
          </p:cNvSpPr>
          <p:nvPr/>
        </p:nvSpPr>
        <p:spPr bwMode="auto">
          <a:xfrm>
            <a:off x="250825" y="1306513"/>
            <a:ext cx="8640763" cy="3275012"/>
          </a:xfrm>
          <a:prstGeom prst="rect">
            <a:avLst/>
          </a:prstGeom>
          <a:noFill/>
          <a:ln w="444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3978" name="Group 11"/>
          <p:cNvGrpSpPr>
            <a:grpSpLocks/>
          </p:cNvGrpSpPr>
          <p:nvPr/>
        </p:nvGrpSpPr>
        <p:grpSpPr bwMode="auto">
          <a:xfrm>
            <a:off x="431800" y="3430588"/>
            <a:ext cx="2052638" cy="971550"/>
            <a:chOff x="1927" y="2137"/>
            <a:chExt cx="1475" cy="612"/>
          </a:xfrm>
        </p:grpSpPr>
        <p:sp>
          <p:nvSpPr>
            <p:cNvPr id="83998" name="Rectangle 12"/>
            <p:cNvSpPr>
              <a:spLocks noChangeArrowheads="1"/>
            </p:cNvSpPr>
            <p:nvPr/>
          </p:nvSpPr>
          <p:spPr bwMode="auto">
            <a:xfrm>
              <a:off x="1927" y="2137"/>
              <a:ext cx="1475" cy="612"/>
            </a:xfrm>
            <a:prstGeom prst="rect">
              <a:avLst/>
            </a:prstGeom>
            <a:noFill/>
            <a:ln w="44450" algn="ctr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ru-RU" sz="1800" b="1"/>
                <a:t>Пул КМ</a:t>
              </a:r>
              <a:r>
                <a:rPr lang="ru-RU" sz="1800"/>
                <a:t/>
              </a:r>
              <a:br>
                <a:rPr lang="ru-RU" sz="1800"/>
              </a:br>
              <a:r>
                <a:rPr lang="ru-RU" sz="1800" b="1"/>
                <a:t>для печати</a:t>
              </a:r>
            </a:p>
          </p:txBody>
        </p:sp>
        <p:pic>
          <p:nvPicPr>
            <p:cNvPr id="83999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3" y="2183"/>
              <a:ext cx="249" cy="249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</p:pic>
        <p:pic>
          <p:nvPicPr>
            <p:cNvPr id="84000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3" y="2455"/>
              <a:ext cx="249" cy="249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</p:pic>
      </p:grpSp>
      <p:sp>
        <p:nvSpPr>
          <p:cNvPr id="83979" name="Rectangle 15"/>
          <p:cNvSpPr>
            <a:spLocks noChangeArrowheads="1"/>
          </p:cNvSpPr>
          <p:nvPr/>
        </p:nvSpPr>
        <p:spPr bwMode="auto">
          <a:xfrm>
            <a:off x="3024188" y="3430588"/>
            <a:ext cx="2303462" cy="1008062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/>
            </a:r>
            <a:br>
              <a:rPr lang="ru-RU" sz="1800"/>
            </a:br>
            <a:r>
              <a:rPr lang="ru-RU" sz="1800" b="1"/>
              <a:t>Печать КМ </a:t>
            </a:r>
            <a:br>
              <a:rPr lang="ru-RU" sz="1800" b="1"/>
            </a:br>
            <a:r>
              <a:rPr lang="ru-RU" sz="1800" b="1"/>
              <a:t>Виртуальная</a:t>
            </a:r>
            <a:br>
              <a:rPr lang="ru-RU" sz="1800" b="1"/>
            </a:br>
            <a:r>
              <a:rPr lang="ru-RU" sz="1800" b="1"/>
              <a:t>агрегация</a:t>
            </a: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83980" name="Text Box 16"/>
          <p:cNvSpPr txBox="1">
            <a:spLocks noChangeArrowheads="1"/>
          </p:cNvSpPr>
          <p:nvPr/>
        </p:nvSpPr>
        <p:spPr bwMode="auto">
          <a:xfrm>
            <a:off x="2708275" y="1371600"/>
            <a:ext cx="2979738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Учетная система</a:t>
            </a:r>
            <a:r>
              <a:rPr lang="en-US"/>
              <a:t> + </a:t>
            </a:r>
            <a:r>
              <a:rPr lang="ru-RU"/>
              <a:t>СУЗ</a:t>
            </a:r>
          </a:p>
        </p:txBody>
      </p:sp>
      <p:sp>
        <p:nvSpPr>
          <p:cNvPr id="83981" name="Line 17"/>
          <p:cNvSpPr>
            <a:spLocks noChangeShapeType="1"/>
          </p:cNvSpPr>
          <p:nvPr/>
        </p:nvSpPr>
        <p:spPr bwMode="auto">
          <a:xfrm flipH="1">
            <a:off x="5400675" y="2487613"/>
            <a:ext cx="430213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82" name="Line 18"/>
          <p:cNvSpPr>
            <a:spLocks noChangeShapeType="1"/>
          </p:cNvSpPr>
          <p:nvPr/>
        </p:nvSpPr>
        <p:spPr bwMode="auto">
          <a:xfrm>
            <a:off x="5184775" y="2992438"/>
            <a:ext cx="0" cy="360362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83" name="Text Box 19"/>
          <p:cNvSpPr txBox="1">
            <a:spLocks noChangeArrowheads="1"/>
          </p:cNvSpPr>
          <p:nvPr/>
        </p:nvSpPr>
        <p:spPr bwMode="auto">
          <a:xfrm>
            <a:off x="358775" y="1371600"/>
            <a:ext cx="2192338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Учетная система</a:t>
            </a:r>
          </a:p>
        </p:txBody>
      </p:sp>
      <p:sp>
        <p:nvSpPr>
          <p:cNvPr id="83984" name="Line 20"/>
          <p:cNvSpPr>
            <a:spLocks noChangeShapeType="1"/>
          </p:cNvSpPr>
          <p:nvPr/>
        </p:nvSpPr>
        <p:spPr bwMode="auto">
          <a:xfrm>
            <a:off x="2519363" y="3790950"/>
            <a:ext cx="468312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85" name="Line 21"/>
          <p:cNvSpPr>
            <a:spLocks noChangeShapeType="1"/>
          </p:cNvSpPr>
          <p:nvPr/>
        </p:nvSpPr>
        <p:spPr bwMode="auto">
          <a:xfrm flipH="1">
            <a:off x="2519363" y="4114800"/>
            <a:ext cx="430212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86" name="Rectangle 22"/>
          <p:cNvSpPr>
            <a:spLocks noChangeArrowheads="1"/>
          </p:cNvSpPr>
          <p:nvPr/>
        </p:nvSpPr>
        <p:spPr bwMode="auto">
          <a:xfrm>
            <a:off x="287338" y="5159375"/>
            <a:ext cx="2305050" cy="971550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/>
              <a:t>Нанесение</a:t>
            </a:r>
            <a:br>
              <a:rPr lang="ru-RU" sz="1800"/>
            </a:br>
            <a:r>
              <a:rPr lang="ru-RU" sz="1800"/>
              <a:t>Агрегация</a:t>
            </a:r>
          </a:p>
        </p:txBody>
      </p:sp>
      <p:sp>
        <p:nvSpPr>
          <p:cNvPr id="83987" name="Text Box 23"/>
          <p:cNvSpPr txBox="1">
            <a:spLocks noChangeArrowheads="1"/>
          </p:cNvSpPr>
          <p:nvPr/>
        </p:nvSpPr>
        <p:spPr bwMode="auto">
          <a:xfrm>
            <a:off x="142875" y="873125"/>
            <a:ext cx="547688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РФ</a:t>
            </a:r>
          </a:p>
        </p:txBody>
      </p:sp>
      <p:sp>
        <p:nvSpPr>
          <p:cNvPr id="83988" name="Rectangle 24"/>
          <p:cNvSpPr>
            <a:spLocks noChangeArrowheads="1"/>
          </p:cNvSpPr>
          <p:nvPr/>
        </p:nvSpPr>
        <p:spPr bwMode="auto">
          <a:xfrm>
            <a:off x="3563938" y="5157788"/>
            <a:ext cx="5329237" cy="973137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600" b="1"/>
              <a:t>&lt;</a:t>
            </a:r>
            <a:r>
              <a:rPr lang="ru-RU" sz="1600" b="1"/>
              <a:t>?</a:t>
            </a:r>
            <a:r>
              <a:rPr lang="en-US" sz="1600" b="1"/>
              <a:t>&gt;</a:t>
            </a:r>
            <a:r>
              <a:rPr lang="ru-RU" sz="1600" b="1"/>
              <a:t>Ввоз в РФ</a:t>
            </a:r>
            <a:r>
              <a:rPr lang="en-US" sz="1600" b="1"/>
              <a:t>&lt;</a:t>
            </a:r>
            <a:r>
              <a:rPr lang="ru-RU" sz="1600" b="1"/>
              <a:t>?</a:t>
            </a:r>
            <a:r>
              <a:rPr lang="en-US" sz="1600" b="1"/>
              <a:t>&gt;</a:t>
            </a:r>
            <a:endParaRPr lang="ru-RU" sz="1600" b="1"/>
          </a:p>
        </p:txBody>
      </p:sp>
      <p:sp>
        <p:nvSpPr>
          <p:cNvPr id="83989" name="Text Box 25"/>
          <p:cNvSpPr txBox="1">
            <a:spLocks noChangeArrowheads="1"/>
          </p:cNvSpPr>
          <p:nvPr/>
        </p:nvSpPr>
        <p:spPr bwMode="auto">
          <a:xfrm>
            <a:off x="2987675" y="2955925"/>
            <a:ext cx="2192338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/>
              <a:t>Учетная система</a:t>
            </a:r>
          </a:p>
        </p:txBody>
      </p:sp>
      <p:sp>
        <p:nvSpPr>
          <p:cNvPr id="83990" name="Line 26"/>
          <p:cNvSpPr>
            <a:spLocks noChangeShapeType="1"/>
          </p:cNvSpPr>
          <p:nvPr/>
        </p:nvSpPr>
        <p:spPr bwMode="auto">
          <a:xfrm flipV="1">
            <a:off x="6156325" y="4654550"/>
            <a:ext cx="0" cy="433388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91" name="Line 27"/>
          <p:cNvSpPr>
            <a:spLocks noChangeShapeType="1"/>
          </p:cNvSpPr>
          <p:nvPr/>
        </p:nvSpPr>
        <p:spPr bwMode="auto">
          <a:xfrm>
            <a:off x="2663825" y="5626100"/>
            <a:ext cx="755650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92" name="Line 28"/>
          <p:cNvSpPr>
            <a:spLocks noChangeShapeType="1"/>
          </p:cNvSpPr>
          <p:nvPr/>
        </p:nvSpPr>
        <p:spPr bwMode="auto">
          <a:xfrm>
            <a:off x="1295400" y="4691063"/>
            <a:ext cx="0" cy="395287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93" name="Text Box 29"/>
          <p:cNvSpPr txBox="1">
            <a:spLocks noChangeArrowheads="1"/>
          </p:cNvSpPr>
          <p:nvPr/>
        </p:nvSpPr>
        <p:spPr bwMode="auto">
          <a:xfrm>
            <a:off x="5795963" y="3249613"/>
            <a:ext cx="1027112" cy="3254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400"/>
              <a:t>Агрегация</a:t>
            </a:r>
          </a:p>
        </p:txBody>
      </p:sp>
      <p:sp>
        <p:nvSpPr>
          <p:cNvPr id="83994" name="Text Box 30"/>
          <p:cNvSpPr txBox="1">
            <a:spLocks noChangeArrowheads="1"/>
          </p:cNvSpPr>
          <p:nvPr/>
        </p:nvSpPr>
        <p:spPr bwMode="auto">
          <a:xfrm>
            <a:off x="5649913" y="3862388"/>
            <a:ext cx="1370012" cy="3254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400"/>
              <a:t>Ввод в оборот</a:t>
            </a:r>
          </a:p>
        </p:txBody>
      </p:sp>
      <p:sp>
        <p:nvSpPr>
          <p:cNvPr id="83995" name="Line 31"/>
          <p:cNvSpPr>
            <a:spLocks noChangeShapeType="1"/>
          </p:cNvSpPr>
          <p:nvPr/>
        </p:nvSpPr>
        <p:spPr bwMode="auto">
          <a:xfrm>
            <a:off x="5508625" y="4257675"/>
            <a:ext cx="1727200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3996" name="Line 32"/>
          <p:cNvSpPr>
            <a:spLocks noChangeShapeType="1"/>
          </p:cNvSpPr>
          <p:nvPr/>
        </p:nvSpPr>
        <p:spPr bwMode="auto">
          <a:xfrm>
            <a:off x="5508625" y="3646488"/>
            <a:ext cx="1727200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83997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6800" y="3473450"/>
            <a:ext cx="1008063" cy="8921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Поступление обувной продукции по ЭДО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640762" cy="4897437"/>
          </a:xfrm>
        </p:spPr>
        <p:txBody>
          <a:bodyPr/>
          <a:lstStyle/>
          <a:p>
            <a:r>
              <a:rPr lang="ru-RU" sz="1800" smtClean="0"/>
              <a:t>Через ЭДО загружается УПД</a:t>
            </a:r>
          </a:p>
          <a:p>
            <a:r>
              <a:rPr lang="ru-RU" sz="1800" smtClean="0"/>
              <a:t>Выполняется сопоставление номенклатуры (если требуется)</a:t>
            </a:r>
          </a:p>
          <a:p>
            <a:r>
              <a:rPr lang="ru-RU" sz="1800" smtClean="0"/>
              <a:t>На основании УПД создается документ </a:t>
            </a:r>
            <a:r>
              <a:rPr lang="ru-RU" sz="1800" b="1" smtClean="0"/>
              <a:t>Приобретение товаров и услуг</a:t>
            </a:r>
            <a:r>
              <a:rPr lang="ru-RU" sz="1800" smtClean="0"/>
              <a:t> или </a:t>
            </a:r>
            <a:r>
              <a:rPr lang="ru-RU" sz="1800" b="1" smtClean="0"/>
              <a:t>Возврат товаров от клиента</a:t>
            </a:r>
            <a:r>
              <a:rPr lang="ru-RU" sz="1800" smtClean="0"/>
              <a:t>,…</a:t>
            </a:r>
          </a:p>
          <a:p>
            <a:pPr lvl="1"/>
            <a:r>
              <a:rPr lang="ru-RU" sz="1600" smtClean="0"/>
              <a:t>В приобретении фиксируются ровно те данные, которые пришли в УПД</a:t>
            </a:r>
          </a:p>
          <a:p>
            <a:pPr lvl="1"/>
            <a:r>
              <a:rPr lang="ru-RU" sz="1600" smtClean="0"/>
              <a:t>В документах поступления сразу после ввода на основании УПД сохраняются штрихкоды упаковок в том виде в котором они были переданы поставщиком</a:t>
            </a:r>
          </a:p>
          <a:p>
            <a:r>
              <a:rPr lang="ru-RU" sz="1800" smtClean="0"/>
              <a:t>Выполняется проверка поступившей обувной продукции</a:t>
            </a:r>
          </a:p>
          <a:p>
            <a:pPr lvl="1"/>
            <a:r>
              <a:rPr lang="ru-RU" sz="1600" b="1" smtClean="0"/>
              <a:t>Процесс полностью аналогичен процессу по табачной продукцией</a:t>
            </a:r>
          </a:p>
          <a:p>
            <a:pPr lvl="1"/>
            <a:r>
              <a:rPr lang="ru-RU" sz="1600" smtClean="0"/>
              <a:t>Выполняется онлайн проверка статусов продукции</a:t>
            </a:r>
          </a:p>
          <a:p>
            <a:pPr lvl="2"/>
            <a:r>
              <a:rPr lang="ru-RU" sz="1400" smtClean="0"/>
              <a:t> Требуемые статусы: Введен в оборот (или возвращен)</a:t>
            </a:r>
          </a:p>
          <a:p>
            <a:pPr lvl="1"/>
            <a:r>
              <a:rPr lang="ru-RU" sz="1600" smtClean="0"/>
              <a:t>Поступление через отдельные документы ИС МП в первой версии интеграции с ИС МП не будет поддерживаться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Отгрузка обувной продукции по ЭДО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640762" cy="4968875"/>
          </a:xfrm>
        </p:spPr>
        <p:txBody>
          <a:bodyPr/>
          <a:lstStyle/>
          <a:p>
            <a:r>
              <a:rPr lang="ru-RU" sz="1800" smtClean="0"/>
              <a:t>Менеджер создает документ </a:t>
            </a:r>
            <a:r>
              <a:rPr lang="ru-RU" sz="1800" b="1" smtClean="0"/>
              <a:t>Реализация товаров и услуг</a:t>
            </a:r>
            <a:r>
              <a:rPr lang="ru-RU" sz="1800" smtClean="0"/>
              <a:t>, </a:t>
            </a:r>
            <a:r>
              <a:rPr lang="ru-RU" sz="1800" b="1" smtClean="0"/>
              <a:t>Возврат товаров поставщику</a:t>
            </a:r>
            <a:r>
              <a:rPr lang="ru-RU" sz="1800" smtClean="0"/>
              <a:t>, </a:t>
            </a:r>
            <a:r>
              <a:rPr lang="ru-RU" sz="1800" b="1" smtClean="0"/>
              <a:t>Корректировка реализации</a:t>
            </a:r>
            <a:r>
              <a:rPr lang="ru-RU" sz="1800" smtClean="0"/>
              <a:t> и открывает форму Проверки и подбора обувной продукции</a:t>
            </a:r>
            <a:endParaRPr lang="ru-RU" sz="1800" b="1" smtClean="0"/>
          </a:p>
          <a:p>
            <a:r>
              <a:rPr lang="ru-RU" sz="1800" smtClean="0"/>
              <a:t>Производится сканирование кодов маркировки </a:t>
            </a:r>
            <a:r>
              <a:rPr lang="en-US" sz="1800" smtClean="0"/>
              <a:t>DataMatrix </a:t>
            </a:r>
            <a:r>
              <a:rPr lang="ru-RU" sz="1800" smtClean="0"/>
              <a:t>с потребительских упаковок с обувью и кодов логистических упаковок</a:t>
            </a:r>
          </a:p>
          <a:p>
            <a:pPr lvl="1"/>
            <a:r>
              <a:rPr lang="ru-RU" sz="1600" smtClean="0"/>
              <a:t>В момент сканирования выполняется онлайн проверка кодов в ИС МП</a:t>
            </a:r>
          </a:p>
          <a:p>
            <a:pPr lvl="1"/>
            <a:r>
              <a:rPr lang="ru-RU" sz="1600" smtClean="0"/>
              <a:t>Если онлайн проверка не пройдена – товар запрещен к продаже</a:t>
            </a:r>
          </a:p>
          <a:p>
            <a:pPr lvl="2"/>
            <a:r>
              <a:rPr lang="ru-RU" sz="1400" smtClean="0"/>
              <a:t>Требуемый статус: Нанесен или Введен в оборот (возвращен) </a:t>
            </a:r>
          </a:p>
          <a:p>
            <a:r>
              <a:rPr lang="ru-RU" sz="1800" smtClean="0"/>
              <a:t>Из документа реализации формируется УПД через ЭДО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4365625"/>
            <a:ext cx="6869113" cy="19351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Розничные продажи обувной продукции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640762" cy="4752975"/>
          </a:xfrm>
        </p:spPr>
        <p:txBody>
          <a:bodyPr/>
          <a:lstStyle/>
          <a:p>
            <a:r>
              <a:rPr lang="ru-RU" smtClean="0"/>
              <a:t>Кассир в РМК сканирует код маркировки </a:t>
            </a:r>
            <a:r>
              <a:rPr lang="en-US" smtClean="0"/>
              <a:t>DataMatrix</a:t>
            </a:r>
            <a:endParaRPr lang="ru-RU" smtClean="0"/>
          </a:p>
          <a:p>
            <a:r>
              <a:rPr lang="ru-RU" smtClean="0"/>
              <a:t>Выполняется </a:t>
            </a:r>
            <a:r>
              <a:rPr lang="ru-RU" b="1" smtClean="0"/>
              <a:t>онлайн проверка</a:t>
            </a:r>
            <a:r>
              <a:rPr lang="ru-RU" smtClean="0"/>
              <a:t> (опционально) кода маркировки в ИС МП</a:t>
            </a:r>
          </a:p>
          <a:p>
            <a:pPr lvl="1"/>
            <a:r>
              <a:rPr lang="ru-RU" smtClean="0"/>
              <a:t>Если контроль пройден успешно, то в табличную часть Товары чека ККМ подбирается обувная продукция</a:t>
            </a:r>
          </a:p>
          <a:p>
            <a:r>
              <a:rPr lang="ru-RU" smtClean="0"/>
              <a:t>Пробивается чек ККМ</a:t>
            </a:r>
          </a:p>
          <a:p>
            <a:pPr lvl="1"/>
            <a:r>
              <a:rPr lang="ru-RU" smtClean="0"/>
              <a:t>Код маркировки передается в ККТ в теге </a:t>
            </a:r>
            <a:r>
              <a:rPr lang="en-US" smtClean="0"/>
              <a:t>1162</a:t>
            </a:r>
            <a:endParaRPr lang="ru-RU" smtClean="0"/>
          </a:p>
          <a:p>
            <a:r>
              <a:rPr lang="ru-RU" smtClean="0"/>
              <a:t>Процесс полностью аналогичен процессу по табачной продукции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Маркировка остатков обувной продукции</a:t>
            </a:r>
            <a:endParaRPr lang="ru-RU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68413"/>
            <a:ext cx="8640762" cy="4968875"/>
          </a:xfrm>
        </p:spPr>
        <p:txBody>
          <a:bodyPr/>
          <a:lstStyle/>
          <a:p>
            <a:r>
              <a:rPr lang="ru-RU" altLang="ru-RU" sz="1800" smtClean="0"/>
              <a:t>Сейчас (до 1 июля 2019 года) у рядовых предприятий нет никаких обязательств перед государством по маркировке табака, обуви, молока,…</a:t>
            </a:r>
          </a:p>
          <a:p>
            <a:r>
              <a:rPr lang="ru-RU" altLang="ru-RU" sz="1800" smtClean="0"/>
              <a:t>Ведется эксперимент</a:t>
            </a:r>
          </a:p>
          <a:p>
            <a:r>
              <a:rPr lang="ru-RU" altLang="ru-RU" sz="1800" smtClean="0"/>
              <a:t>В рамках эксперимента вырабатываются методики и варианты работы</a:t>
            </a:r>
          </a:p>
          <a:p>
            <a:r>
              <a:rPr lang="ru-RU" altLang="ru-RU" sz="1800" smtClean="0"/>
              <a:t>Ждем официальной информации от ЦРПТ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Поддержка в решениях 1С</a:t>
            </a:r>
            <a:endParaRPr lang="ru-RU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68413"/>
            <a:ext cx="8640763" cy="4860925"/>
          </a:xfrm>
        </p:spPr>
        <p:txBody>
          <a:bodyPr/>
          <a:lstStyle/>
          <a:p>
            <a:r>
              <a:rPr lang="ru-RU" altLang="ru-RU" sz="1800" smtClean="0"/>
              <a:t>Типовые конфигурации с поддержкой обувной продукции:</a:t>
            </a:r>
          </a:p>
          <a:p>
            <a:pPr lvl="1"/>
            <a:r>
              <a:rPr lang="ru-RU" altLang="ru-RU" sz="1600" smtClean="0"/>
              <a:t>E</a:t>
            </a:r>
            <a:r>
              <a:rPr lang="en-US" altLang="ru-RU" sz="1600" smtClean="0"/>
              <a:t>RP </a:t>
            </a:r>
            <a:r>
              <a:rPr lang="ru-RU" altLang="ru-RU" sz="1600" smtClean="0"/>
              <a:t> (</a:t>
            </a:r>
            <a:r>
              <a:rPr lang="en-US" altLang="ru-RU" sz="1600" smtClean="0"/>
              <a:t>2.</a:t>
            </a:r>
            <a:r>
              <a:rPr lang="ru-RU" altLang="ru-RU" sz="1600" smtClean="0"/>
              <a:t>4</a:t>
            </a:r>
            <a:r>
              <a:rPr lang="en-US" altLang="ru-RU" sz="1600" smtClean="0"/>
              <a:t>.</a:t>
            </a:r>
            <a:r>
              <a:rPr lang="ru-RU" altLang="ru-RU" sz="1600" smtClean="0"/>
              <a:t>8.x) – Апрель 2019</a:t>
            </a:r>
            <a:endParaRPr lang="en-US" altLang="ru-RU" sz="1600" smtClean="0"/>
          </a:p>
          <a:p>
            <a:pPr lvl="1"/>
            <a:r>
              <a:rPr lang="ru-RU" altLang="ru-RU" sz="1600" smtClean="0"/>
              <a:t>КА 2 (2.4.</a:t>
            </a:r>
            <a:r>
              <a:rPr lang="en-US" altLang="ru-RU" sz="1600" smtClean="0"/>
              <a:t>8</a:t>
            </a:r>
            <a:r>
              <a:rPr lang="ru-RU" altLang="ru-RU" sz="1600" smtClean="0"/>
              <a:t>.x) – Апрель 2019</a:t>
            </a:r>
            <a:endParaRPr lang="en-US" altLang="ru-RU" sz="1600" smtClean="0"/>
          </a:p>
          <a:p>
            <a:pPr lvl="1"/>
            <a:r>
              <a:rPr lang="ru-RU" altLang="ru-RU" sz="1600" smtClean="0"/>
              <a:t>УТ  11 (11.4.</a:t>
            </a:r>
            <a:r>
              <a:rPr lang="en-US" altLang="ru-RU" sz="1600" smtClean="0"/>
              <a:t>8</a:t>
            </a:r>
            <a:r>
              <a:rPr lang="ru-RU" altLang="ru-RU" sz="1600" smtClean="0"/>
              <a:t>.</a:t>
            </a:r>
            <a:r>
              <a:rPr lang="en-US" altLang="ru-RU" sz="1600" smtClean="0"/>
              <a:t>x</a:t>
            </a:r>
            <a:r>
              <a:rPr lang="ru-RU" altLang="ru-RU" sz="1600" smtClean="0"/>
              <a:t>) – Апрель 2019</a:t>
            </a:r>
          </a:p>
          <a:p>
            <a:pPr lvl="1"/>
            <a:r>
              <a:rPr lang="ru-RU" altLang="ru-RU" sz="1600" smtClean="0"/>
              <a:t>Розница  (2.2.11) – Выпущено, 14.12.2018 (в части розничных продаж)</a:t>
            </a:r>
          </a:p>
          <a:p>
            <a:pPr lvl="1"/>
            <a:r>
              <a:rPr lang="ru-RU" altLang="ru-RU" sz="1600" smtClean="0"/>
              <a:t>Розница  (2.2.12) – Срок будет уточнен позже</a:t>
            </a:r>
          </a:p>
          <a:p>
            <a:pPr lvl="1"/>
            <a:r>
              <a:rPr lang="ru-RU" altLang="ru-RU" sz="1600" smtClean="0"/>
              <a:t>УНФ (1.6.x)</a:t>
            </a:r>
            <a:r>
              <a:rPr lang="en-US" altLang="ru-RU" sz="1600" smtClean="0"/>
              <a:t> </a:t>
            </a:r>
            <a:r>
              <a:rPr lang="ru-RU" altLang="ru-RU" sz="1600" smtClean="0"/>
              <a:t>– Срок будет уточнен позже</a:t>
            </a:r>
          </a:p>
          <a:p>
            <a:pPr lvl="1"/>
            <a:r>
              <a:rPr lang="ru-RU" altLang="ru-RU" sz="1600" smtClean="0"/>
              <a:t>Бухгалтерия предприятия (3.0.69) – Срок будет уточнен позже</a:t>
            </a:r>
          </a:p>
          <a:p>
            <a:pPr lvl="1"/>
            <a:r>
              <a:rPr lang="ru-RU" altLang="ru-RU" sz="1600" smtClean="0"/>
              <a:t>УПП 1.3 (1.3.</a:t>
            </a:r>
            <a:r>
              <a:rPr lang="en-US" altLang="ru-RU" sz="1600" smtClean="0"/>
              <a:t>x</a:t>
            </a:r>
            <a:r>
              <a:rPr lang="ru-RU" altLang="ru-RU" sz="1600" smtClean="0"/>
              <a:t>)</a:t>
            </a:r>
            <a:r>
              <a:rPr lang="en-US" altLang="ru-RU" sz="1600" smtClean="0"/>
              <a:t> – </a:t>
            </a:r>
            <a:r>
              <a:rPr lang="ru-RU" altLang="ru-RU" sz="1600" smtClean="0"/>
              <a:t>Апрель - Май 2019</a:t>
            </a:r>
          </a:p>
          <a:p>
            <a:pPr lvl="1"/>
            <a:r>
              <a:rPr lang="ru-RU" altLang="ru-RU" sz="1600" smtClean="0"/>
              <a:t>КА 1 – с 1 апреля 2019 прекращается поддержка </a:t>
            </a:r>
          </a:p>
          <a:p>
            <a:pPr lvl="1"/>
            <a:r>
              <a:rPr lang="ru-RU" altLang="ru-RU" sz="1600" smtClean="0"/>
              <a:t>УТ 10 (</a:t>
            </a:r>
            <a:r>
              <a:rPr lang="ru-RU" sz="1600" smtClean="0"/>
              <a:t>10.3.</a:t>
            </a:r>
            <a:r>
              <a:rPr lang="en-US" sz="1600" smtClean="0"/>
              <a:t>x</a:t>
            </a:r>
            <a:r>
              <a:rPr lang="ru-RU" altLang="ru-RU" sz="1600" smtClean="0"/>
              <a:t>) </a:t>
            </a:r>
            <a:r>
              <a:rPr lang="en-US" altLang="ru-RU" sz="1600" smtClean="0"/>
              <a:t>– </a:t>
            </a:r>
            <a:r>
              <a:rPr lang="ru-RU" altLang="ru-RU" sz="1600" smtClean="0"/>
              <a:t>Апрель - Май 2019</a:t>
            </a:r>
            <a:endParaRPr lang="ru-RU" sz="16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Интеграция с ИС МОТП в 1С: </a:t>
            </a:r>
            <a:r>
              <a:rPr lang="en-US" smtClean="0"/>
              <a:t>ERP</a:t>
            </a:r>
            <a:endParaRPr lang="ru-RU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6000"/>
            <a:ext cx="8928100" cy="5256213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SzPct val="120000"/>
            </a:pPr>
            <a:r>
              <a:rPr lang="ru-RU" altLang="ru-RU" sz="1800" b="1" smtClean="0"/>
              <a:t>Уже реализовано</a:t>
            </a:r>
            <a:r>
              <a:rPr lang="ru-RU" altLang="ru-RU" sz="1800" smtClean="0"/>
              <a:t>: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Приемка маркированной табачной продукции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Отгрузка маркированной табачной продукции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Розничная продажа маркированной табачной продукции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Онлайн проверка статусов кодов маркировки</a:t>
            </a:r>
          </a:p>
          <a:p>
            <a:pPr eaLnBrk="1" hangingPunct="1">
              <a:buClr>
                <a:srgbClr val="CC3300"/>
              </a:buClr>
              <a:buSzPct val="120000"/>
            </a:pPr>
            <a:r>
              <a:rPr lang="ru-RU" altLang="ru-RU" sz="1800" b="1" smtClean="0"/>
              <a:t>Планируется реализовать в последующих версиях: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Регистрация в системе маркировки, изменение данных участника, уведомление о прекращении участия</a:t>
            </a:r>
            <a:endParaRPr lang="ru-RU" altLang="ru-RU" sz="1600" b="1" smtClean="0"/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Агрегирование пачек и блоков в логистические упаковки</a:t>
            </a:r>
          </a:p>
          <a:p>
            <a:pPr lvl="2" eaLnBrk="1" hangingPunct="1">
              <a:buClr>
                <a:srgbClr val="CC3300"/>
              </a:buClr>
              <a:buSzPct val="120000"/>
            </a:pPr>
            <a:r>
              <a:rPr lang="ru-RU" altLang="ru-RU" sz="1400" smtClean="0"/>
              <a:t>Единый механизм для всей маркированной продукции: алкоголя, табака, обуви, одежды, молока,…</a:t>
            </a:r>
          </a:p>
          <a:p>
            <a:pPr lvl="2" eaLnBrk="1" hangingPunct="1">
              <a:buClr>
                <a:srgbClr val="CC3300"/>
              </a:buClr>
              <a:buSzPct val="120000"/>
            </a:pPr>
            <a:r>
              <a:rPr lang="ru-RU" altLang="ru-RU" sz="1400" smtClean="0"/>
              <a:t>Будет реализован вместе с выходом первого релиза с функциональностью по маркировке обуви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Списание и постановка на баланс табачной продукции</a:t>
            </a:r>
          </a:p>
          <a:p>
            <a:pPr lvl="1" eaLnBrk="1" hangingPunct="1">
              <a:buClr>
                <a:srgbClr val="CC3300"/>
              </a:buClr>
              <a:buSzPct val="120000"/>
            </a:pPr>
            <a:r>
              <a:rPr lang="ru-RU" altLang="ru-RU" sz="1600" smtClean="0"/>
              <a:t>Работа с остатками маркированной табачной продукции</a:t>
            </a:r>
            <a:endParaRPr lang="ru-RU" sz="160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Номер слайда 1"/>
          <p:cNvSpPr txBox="1">
            <a:spLocks noGrp="1"/>
          </p:cNvSpPr>
          <p:nvPr/>
        </p:nvSpPr>
        <p:spPr bwMode="auto">
          <a:xfrm>
            <a:off x="8064500" y="6381750"/>
            <a:ext cx="67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8E95738-6A5F-4FB8-8F06-4076F2B97A32}" type="slidenum">
              <a:rPr lang="ru-RU" altLang="ru-RU"/>
              <a:pPr eaLnBrk="0" hangingPunct="0"/>
              <a:t>60</a:t>
            </a:fld>
            <a:endParaRPr lang="ru-RU" altLang="ru-RU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0"/>
            <a:ext cx="3671888" cy="1081088"/>
          </a:xfrm>
          <a:solidFill>
            <a:srgbClr val="FFFFFF"/>
          </a:solidFill>
        </p:spPr>
        <p:txBody>
          <a:bodyPr/>
          <a:lstStyle/>
          <a:p>
            <a:r>
              <a:rPr lang="en-US" altLang="ru-RU" smtClean="0">
                <a:solidFill>
                  <a:srgbClr val="FF0000"/>
                </a:solidFill>
              </a:rPr>
              <a:t>1</a:t>
            </a:r>
            <a:r>
              <a:rPr lang="ru-RU" altLang="ru-RU" smtClean="0">
                <a:solidFill>
                  <a:srgbClr val="FF0000"/>
                </a:solidFill>
              </a:rPr>
              <a:t>С:ИТС</a:t>
            </a:r>
            <a:br>
              <a:rPr lang="ru-RU" altLang="ru-RU" smtClean="0">
                <a:solidFill>
                  <a:srgbClr val="FF0000"/>
                </a:solidFill>
              </a:rPr>
            </a:br>
            <a:r>
              <a:rPr lang="en-US" altLang="ru-RU" smtClean="0">
                <a:solidFill>
                  <a:srgbClr val="FF0000"/>
                </a:solidFill>
              </a:rPr>
              <a:t>www.</a:t>
            </a:r>
            <a:r>
              <a:rPr lang="ru-RU" altLang="ru-RU" smtClean="0">
                <a:solidFill>
                  <a:srgbClr val="FF0000"/>
                </a:solidFill>
              </a:rPr>
              <a:t>its.1c.ru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640763" cy="4248150"/>
          </a:xfrm>
        </p:spPr>
        <p:txBody>
          <a:bodyPr/>
          <a:lstStyle/>
          <a:p>
            <a:pPr lvl="1">
              <a:buFontTx/>
              <a:buNone/>
            </a:pPr>
            <a:r>
              <a:rPr lang="ru-RU" altLang="ru-RU" sz="2000" smtClean="0"/>
              <a:t>28 февраля 2019 г. Москва</a:t>
            </a:r>
            <a:endParaRPr lang="en-US" altLang="ru-RU" sz="2000" smtClean="0"/>
          </a:p>
          <a:p>
            <a:pPr lvl="1">
              <a:buFontTx/>
              <a:buNone/>
            </a:pPr>
            <a:endParaRPr lang="en-US" altLang="ru-RU" sz="2000" smtClean="0"/>
          </a:p>
          <a:p>
            <a:pPr lvl="1" algn="ctr">
              <a:lnSpc>
                <a:spcPct val="50000"/>
              </a:lnSpc>
              <a:buFontTx/>
              <a:buNone/>
            </a:pPr>
            <a:endParaRPr lang="ru-RU" altLang="ru-RU" sz="4000" b="1" smtClean="0"/>
          </a:p>
          <a:p>
            <a:pPr lvl="1" algn="ctr">
              <a:lnSpc>
                <a:spcPct val="50000"/>
              </a:lnSpc>
              <a:buFontTx/>
              <a:buNone/>
            </a:pPr>
            <a:endParaRPr lang="ru-RU" altLang="ru-RU" sz="4000" b="1" smtClean="0"/>
          </a:p>
          <a:p>
            <a:pPr lvl="1" algn="ctr">
              <a:lnSpc>
                <a:spcPct val="50000"/>
              </a:lnSpc>
              <a:buFontTx/>
              <a:buNone/>
            </a:pPr>
            <a:r>
              <a:rPr lang="ru-RU" altLang="ru-RU" sz="4000" b="1" smtClean="0"/>
              <a:t>Спасибо за внимание!</a:t>
            </a:r>
            <a:endParaRPr lang="ru-RU" altLang="ru-RU" sz="3600" b="1" smtClean="0"/>
          </a:p>
        </p:txBody>
      </p:sp>
      <p:pic>
        <p:nvPicPr>
          <p:cNvPr id="90116" name="Picture 5" descr="1C_ред-елло_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0"/>
            <a:ext cx="1295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3384550" y="4400550"/>
            <a:ext cx="3059113" cy="1692275"/>
          </a:xfrm>
          <a:prstGeom prst="wedgeRectCallout">
            <a:avLst>
              <a:gd name="adj1" fmla="val -49792"/>
              <a:gd name="adj2" fmla="val 63319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Панель настроек интеграции с МОТП находится в разделе </a:t>
            </a:r>
            <a:r>
              <a:rPr lang="ru-RU" altLang="ru-RU" sz="1400" b="1"/>
              <a:t>НСИ и администрирование</a:t>
            </a:r>
            <a:r>
              <a:rPr lang="ru-RU" altLang="ru-RU" sz="1400"/>
              <a:t> – </a:t>
            </a:r>
            <a:r>
              <a:rPr lang="ru-RU" altLang="ru-RU" sz="1400" b="1"/>
              <a:t>Настройки интеграции с ИС МОТП</a:t>
            </a:r>
            <a:r>
              <a:rPr lang="ru-RU" altLang="ru-RU" sz="1400"/>
              <a:t> </a:t>
            </a:r>
            <a:endParaRPr lang="ru-RU" altLang="ru-RU" sz="1400" b="1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655763" y="6237288"/>
            <a:ext cx="1584325" cy="252412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07950" y="2997200"/>
            <a:ext cx="1223963" cy="503238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863600" y="3573463"/>
            <a:ext cx="755650" cy="2555875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388753-DEF7-4041-BDA2-F1B0C1CBCE02}" type="slidenum">
              <a:rPr lang="ru-RU" altLang="ru-RU" sz="1200" b="1">
                <a:solidFill>
                  <a:srgbClr val="292929"/>
                </a:solidFill>
              </a:rPr>
              <a:pPr algn="r"/>
              <a:t>8</a:t>
            </a:fld>
            <a:endParaRPr lang="ru-RU" altLang="ru-RU" sz="1200" b="1">
              <a:solidFill>
                <a:srgbClr val="292929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0"/>
            <a:ext cx="6480175" cy="1081088"/>
          </a:xfrm>
        </p:spPr>
        <p:txBody>
          <a:bodyPr/>
          <a:lstStyle/>
          <a:p>
            <a:pPr eaLnBrk="1" hangingPunct="1"/>
            <a:r>
              <a:rPr lang="ru-RU" altLang="ru-RU" smtClean="0"/>
              <a:t>Функциональные опции</a:t>
            </a: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808288" y="1808163"/>
            <a:ext cx="3059112" cy="1189037"/>
          </a:xfrm>
          <a:prstGeom prst="wedgeRectCallout">
            <a:avLst>
              <a:gd name="adj1" fmla="val -41435"/>
              <a:gd name="adj2" fmla="val -85514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Перед началом работы с табачной продукцией требуется включить функциональную опцию </a:t>
            </a:r>
            <a:r>
              <a:rPr lang="ru-RU" altLang="ru-RU" sz="1400" b="1"/>
              <a:t>Вести учет табачной продукции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476375" y="981075"/>
            <a:ext cx="1547813" cy="323850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AutoShape 4"/>
          <p:cNvSpPr>
            <a:spLocks noChangeArrowheads="1"/>
          </p:cNvSpPr>
          <p:nvPr/>
        </p:nvSpPr>
        <p:spPr bwMode="auto">
          <a:xfrm>
            <a:off x="1692275" y="3176588"/>
            <a:ext cx="2916238" cy="1008062"/>
          </a:xfrm>
          <a:prstGeom prst="wedgeRectCallout">
            <a:avLst>
              <a:gd name="adj1" fmla="val -41019"/>
              <a:gd name="adj2" fmla="val -91889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…И настроить сертификаты ЭЦП</a:t>
            </a:r>
            <a:endParaRPr lang="ru-RU" alt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Нормативно-справочная информация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576263" y="5697538"/>
            <a:ext cx="2916237" cy="1008062"/>
          </a:xfrm>
          <a:prstGeom prst="wedgeRectCallout">
            <a:avLst>
              <a:gd name="adj1" fmla="val 31435"/>
              <a:gd name="adj2" fmla="val -71259"/>
            </a:avLst>
          </a:prstGeom>
          <a:solidFill>
            <a:srgbClr val="FFFF99">
              <a:alpha val="79999"/>
            </a:srgbClr>
          </a:solidFill>
          <a:ln w="19050" algn="ctr">
            <a:solidFill>
              <a:srgbClr val="D2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400"/>
              <a:t>Указание особенности учета для табачной продукции</a:t>
            </a:r>
            <a:endParaRPr lang="ru-RU" altLang="ru-RU" sz="1400" b="1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2987675" y="4868863"/>
            <a:ext cx="2268538" cy="539750"/>
          </a:xfrm>
          <a:prstGeom prst="rect">
            <a:avLst/>
          </a:prstGeom>
          <a:noFill/>
          <a:ln w="44450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915_шаблон">
  <a:themeElements>
    <a:clrScheme name="915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5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9E383">
                  <a:alpha val="50000"/>
                </a:srgbClr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9E383">
                  <a:alpha val="50000"/>
                </a:srgbClr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5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4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9E383">
                  <a:alpha val="50000"/>
                </a:srgbClr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9E383">
                  <a:alpha val="50000"/>
                </a:srgbClr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Шаблон_презентации_КТ4_ERP</Template>
  <TotalTime>36710</TotalTime>
  <Words>2219</Words>
  <Application>Microsoft Office PowerPoint</Application>
  <PresentationFormat>Экран (4:3)</PresentationFormat>
  <Paragraphs>337</Paragraphs>
  <Slides>60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60</vt:i4>
      </vt:variant>
    </vt:vector>
  </HeadingPairs>
  <TitlesOfParts>
    <vt:vector size="65" baseType="lpstr">
      <vt:lpstr>Arial</vt:lpstr>
      <vt:lpstr>Times New Roman</vt:lpstr>
      <vt:lpstr>915_шаблон</vt:lpstr>
      <vt:lpstr>914_шаблон</vt:lpstr>
      <vt:lpstr>914_шаблон</vt:lpstr>
      <vt:lpstr>Слайд 1</vt:lpstr>
      <vt:lpstr>Слайд 2</vt:lpstr>
      <vt:lpstr>Этапы перехода к обязательной маркировке табачной продукции</vt:lpstr>
      <vt:lpstr>Этапы перехода к обязательной маркировке табачной продукции</vt:lpstr>
      <vt:lpstr>Этапы перехода к обязательной маркировке табачной продукции</vt:lpstr>
      <vt:lpstr>Интеграция с ИС МОТП в 1С: ERP</vt:lpstr>
      <vt:lpstr>Слайд 7</vt:lpstr>
      <vt:lpstr>Функциональные опции</vt:lpstr>
      <vt:lpstr>Нормативно-справочная информация</vt:lpstr>
      <vt:lpstr>Документооборот</vt:lpstr>
      <vt:lpstr>Документооборот через ЭДО</vt:lpstr>
      <vt:lpstr>Слайд 12</vt:lpstr>
      <vt:lpstr>Отображение кодов маркировки в документе ЭДО</vt:lpstr>
      <vt:lpstr>Слайд 14</vt:lpstr>
      <vt:lpstr>Производство табачных изделий</vt:lpstr>
      <vt:lpstr>Слайд 16</vt:lpstr>
      <vt:lpstr>Ввод табачной продукции в оборот</vt:lpstr>
      <vt:lpstr>Реализация маркированной продукции на неордерном складе</vt:lpstr>
      <vt:lpstr>Слайд 19</vt:lpstr>
      <vt:lpstr>Поступление табачной продукции по ЭДО</vt:lpstr>
      <vt:lpstr>Поступление маркированной продукции</vt:lpstr>
      <vt:lpstr>Поступление маркированной продукции</vt:lpstr>
      <vt:lpstr>Поступление маркированной продукции</vt:lpstr>
      <vt:lpstr>Слайд 24</vt:lpstr>
      <vt:lpstr>Слайд 25</vt:lpstr>
      <vt:lpstr>Поступление табачной продукции по ЭДО</vt:lpstr>
      <vt:lpstr>Слайд 27</vt:lpstr>
      <vt:lpstr>Отгрузка табачной продукции</vt:lpstr>
      <vt:lpstr>Отгрузка табачной продукции по ЭДО</vt:lpstr>
      <vt:lpstr>Реализация маркированной продукции на неордерном складе</vt:lpstr>
      <vt:lpstr>Слайд 31</vt:lpstr>
      <vt:lpstr>Розничные продажи</vt:lpstr>
      <vt:lpstr>Слайд 33</vt:lpstr>
      <vt:lpstr>Слайд 34</vt:lpstr>
      <vt:lpstr>Слайд 35</vt:lpstr>
      <vt:lpstr>Функциональные опции</vt:lpstr>
      <vt:lpstr>Слайд 37</vt:lpstr>
      <vt:lpstr>Поддержка в решениях 1С</vt:lpstr>
      <vt:lpstr>Слайд 39</vt:lpstr>
      <vt:lpstr>Поддержка в решениях 1С</vt:lpstr>
      <vt:lpstr>Поддержка в решениях 1С</vt:lpstr>
      <vt:lpstr>Слайд 42</vt:lpstr>
      <vt:lpstr>Этапы перехода к обязательной маркировке обувной продукции</vt:lpstr>
      <vt:lpstr>Интеграция с ИС МП в решениях 1С</vt:lpstr>
      <vt:lpstr>Слайд 45</vt:lpstr>
      <vt:lpstr>Эмиссия и нанесение кодов маркировки</vt:lpstr>
      <vt:lpstr>Эмиссия и нанесение кодов маркировки</vt:lpstr>
      <vt:lpstr>Эмиссия и нанесение кодов маркировки</vt:lpstr>
      <vt:lpstr>Агрегация. Вариант 1</vt:lpstr>
      <vt:lpstr>Агрегация. Вариант 1</vt:lpstr>
      <vt:lpstr>Агрегация. Вариант 2</vt:lpstr>
      <vt:lpstr>Агрегация. Вариант 3</vt:lpstr>
      <vt:lpstr>Производство на территории РФ</vt:lpstr>
      <vt:lpstr>Импорт</vt:lpstr>
      <vt:lpstr>Поступление обувной продукции по ЭДО</vt:lpstr>
      <vt:lpstr>Отгрузка обувной продукции по ЭДО</vt:lpstr>
      <vt:lpstr>Розничные продажи обувной продукции</vt:lpstr>
      <vt:lpstr>Маркировка остатков обувной продукции</vt:lpstr>
      <vt:lpstr>Поддержка в решениях 1С</vt:lpstr>
      <vt:lpstr>1С:ИТС www.its.1c.ru</vt:lpstr>
    </vt:vector>
  </TitlesOfParts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КТ4</dc:title>
  <dc:creator>Бобровников Алексей</dc:creator>
  <cp:lastModifiedBy>filimonova_o</cp:lastModifiedBy>
  <cp:revision>789</cp:revision>
  <dcterms:created xsi:type="dcterms:W3CDTF">2014-10-27T08:14:23Z</dcterms:created>
  <dcterms:modified xsi:type="dcterms:W3CDTF">2019-02-28T13:28:23Z</dcterms:modified>
</cp:coreProperties>
</file>