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7F697-DF78-40D8-A797-60FBD6070A5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3C653-997A-4D88-9D47-F6DE85473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83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BB413-7D48-4CED-AFD8-AB39F1B0C87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2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CFF12-6714-4FC0-81D8-0D4409B89D0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1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BB413-7D48-4CED-AFD8-AB39F1B0C87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8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C653-997A-4D88-9D47-F6DE854737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2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49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8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40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9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29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5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6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3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424F6-2A14-4AE5-8080-41AEDF387287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9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1.1. Реализация посредником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ПТ комитента (принципала) на ОСНО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6626" y="2662897"/>
            <a:ext cx="1584176" cy="9107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(собственник товара)*  на ОСНО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55201" y="2472976"/>
            <a:ext cx="1512168" cy="9095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97206" y="2479616"/>
            <a:ext cx="1512168" cy="8962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Покупатель (ЮЛ, ИП)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04260" y="2596841"/>
            <a:ext cx="1229970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1.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В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ыставление ЭСЧФ № 1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464937" y="3284984"/>
            <a:ext cx="115212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370338" y="3284984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11267" y="2662897"/>
            <a:ext cx="1269372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2.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Направление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сведений  из ЭСЧФ № 1 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393244" y="4005064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82107" y="3506671"/>
            <a:ext cx="1456582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3.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Перевыставление 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ЭСЧФ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№ 2 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69980"/>
              </p:ext>
            </p:extLst>
          </p:nvPr>
        </p:nvGraphicFramePr>
        <p:xfrm>
          <a:off x="442833" y="4581127"/>
          <a:ext cx="8136904" cy="1132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21570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СЧФ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Комитент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Посредник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Покупатель</a:t>
                      </a:r>
                      <a:endParaRPr lang="ru-RU" sz="1000" dirty="0"/>
                    </a:p>
                  </a:txBody>
                  <a:tcPr anchor="ctr"/>
                </a:tc>
              </a:tr>
              <a:tr h="44418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учета выставленных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СЧФ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18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продаж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полученных СЧФ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23682" y="6165304"/>
            <a:ext cx="8696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*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формирования УПДДОП с обстоятельством формирования «4»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содержит сведения о том, что Товары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переданы от Комитента (Принципала) Комиссионеру (Агенту, действующему от собственного имени) для дальнейшей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реализации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  <a:p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7164" y="1674863"/>
            <a:ext cx="2292279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1 с обстоятельством формирования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«4»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(10 шт. РНПТ 1, РНПТ 2)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отражается ни в НД по НДС,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отчете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70338" y="2504994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5.2. Возврат от физического лица без статуса ИП товара комитента, ранее реализованного комиссионером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реализовавший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товар комитента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64539" y="1773977"/>
            <a:ext cx="1512168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593823" y="2420888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09105" y="1773977"/>
            <a:ext cx="1611339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1</a:t>
            </a:r>
            <a:r>
              <a:rPr lang="ru-RU" sz="1000" dirty="0" smtClean="0">
                <a:solidFill>
                  <a:prstClr val="black"/>
                </a:solidFill>
              </a:rPr>
              <a:t>. Чек ККТ  с признаком 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«возврат прихода»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(нигде не регистрируется)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59974"/>
              </p:ext>
            </p:extLst>
          </p:nvPr>
        </p:nvGraphicFramePr>
        <p:xfrm>
          <a:off x="143508" y="3573016"/>
          <a:ext cx="8784975" cy="3161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4176464"/>
                <a:gridCol w="2988331"/>
              </a:tblGrid>
              <a:tr h="8452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ОСНО</a:t>
                      </a:r>
                    </a:p>
                  </a:txBody>
                  <a:tcPr anchor="ctr"/>
                </a:tc>
              </a:tr>
              <a:tr h="62062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функцией «</a:t>
                      </a:r>
                      <a:r>
                        <a:rPr lang="ru-RU" sz="8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СвИСРК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38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«Передача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комитента (принципала)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 отчете  с кодом 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(принципалом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 сведений о 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 комитента (принципала)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06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Скорректированный сводный документ,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составленный комитентом на основании данных комиссионера</a:t>
                      </a:r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 в периоде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оформления</a:t>
                      </a:r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H="1">
            <a:off x="2584735" y="2564904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37435" y="2018217"/>
            <a:ext cx="1426079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УКД с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функцией «</a:t>
            </a:r>
            <a:r>
              <a:rPr lang="ru-RU" sz="1000" b="1" dirty="0" err="1">
                <a:solidFill>
                  <a:schemeClr val="tx2">
                    <a:lumMod val="50000"/>
                  </a:schemeClr>
                </a:solidFill>
              </a:rPr>
              <a:t>СвИСРК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»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402" y="2780928"/>
            <a:ext cx="1502334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Комитент формирует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сводный </a:t>
            </a:r>
            <a:r>
              <a:rPr lang="ru-RU" sz="1000" dirty="0">
                <a:solidFill>
                  <a:prstClr val="black"/>
                </a:solidFill>
              </a:rPr>
              <a:t>документ </a:t>
            </a:r>
            <a:r>
              <a:rPr lang="ru-RU" sz="1000" dirty="0" smtClean="0">
                <a:solidFill>
                  <a:prstClr val="black"/>
                </a:solidFill>
              </a:rPr>
              <a:t>по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 </a:t>
            </a:r>
            <a:r>
              <a:rPr lang="ru-RU" sz="1000" dirty="0">
                <a:solidFill>
                  <a:prstClr val="black"/>
                </a:solidFill>
              </a:rPr>
              <a:t>данным комиссионера </a:t>
            </a:r>
            <a:endParaRPr lang="ru-RU" sz="1000" dirty="0" smtClean="0">
              <a:solidFill>
                <a:prstClr val="black"/>
              </a:solidFill>
            </a:endParaRPr>
          </a:p>
          <a:p>
            <a:r>
              <a:rPr lang="ru-RU" sz="1000" dirty="0" smtClean="0">
                <a:solidFill>
                  <a:prstClr val="black"/>
                </a:solidFill>
              </a:rPr>
              <a:t>(документ вне </a:t>
            </a:r>
            <a:r>
              <a:rPr lang="ru-RU" sz="1000" dirty="0">
                <a:solidFill>
                  <a:prstClr val="black"/>
                </a:solidFill>
              </a:rPr>
              <a:t>системы</a:t>
            </a:r>
            <a:r>
              <a:rPr lang="ru-RU" sz="1000" dirty="0" smtClean="0">
                <a:solidFill>
                  <a:prstClr val="black"/>
                </a:solidFill>
              </a:rPr>
              <a:t>)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2576" y="1273302"/>
            <a:ext cx="26642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35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6.1. Реализация посредником ПТ комитента (принципала) на УСН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ФЛ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4756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6971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004632"/>
            <a:ext cx="1368152" cy="13681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612022" y="2084752"/>
            <a:ext cx="1136821" cy="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317" y="2018841"/>
            <a:ext cx="1577048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УПД с функцией «СвРК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»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1055058"/>
            <a:ext cx="1291288" cy="8617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Передача чека ККТ при реализации (нигде не отражается его передача)</a:t>
            </a:r>
            <a:endParaRPr lang="ru-RU" sz="1000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202839"/>
              </p:ext>
            </p:extLst>
          </p:nvPr>
        </p:nvGraphicFramePr>
        <p:xfrm>
          <a:off x="526591" y="3422903"/>
          <a:ext cx="828092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089"/>
                <a:gridCol w="3600400"/>
                <a:gridCol w="351543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УСН</a:t>
                      </a:r>
                    </a:p>
                  </a:txBody>
                  <a:tcPr/>
                </a:tc>
              </a:tr>
              <a:tr h="94476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с функцией «СвРК»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36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Отражение комиссионером (агентом)  передачу сведений о реализации комиссионером (агентом), действующим от своего имени и в интересах комитента (принципала) ,товара комитента (принципала)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 налога на профессиональный доход»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 кодом 37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Отражение комитентом (принципалом) получения сведений о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реализации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 (агентом), действующим от своего имени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 в интересах комитента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(принципала),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комитента (принципала)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налога на профессиональный доход»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938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в Отчете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с кодом 04 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«Реализация товара, подлежащего прослеживаемости, в розничной торговле физическим лицам для личных, семейных, домашних и иных, не связанных с предпринимательской деятельностью, нужд, а также налогоплательщикам налога на профессиональный доход»</a:t>
                      </a:r>
                    </a:p>
                    <a:p>
                      <a:pPr marL="0" indent="0">
                        <a:buNone/>
                      </a:pPr>
                      <a:endParaRPr lang="ru-RU" sz="1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2594312" y="1916832"/>
            <a:ext cx="90281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508118" y="1772816"/>
            <a:ext cx="1091577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65180" y="980727"/>
            <a:ext cx="1468951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УПД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ДОП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1 с обстоятельством формирования «4»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ни в НД по НДС, ни в отчете</a:t>
            </a:r>
          </a:p>
        </p:txBody>
      </p:sp>
    </p:spTree>
    <p:extLst>
      <p:ext uri="{BB962C8B-B14F-4D97-AF65-F5344CB8AC3E}">
        <p14:creationId xmlns:p14="http://schemas.microsoft.com/office/powerpoint/2010/main" val="66583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.2. Возврат от физического лица без статуса ИП товара комитента, ранее реализованного комиссионером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реализовавший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товар комитента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64539" y="1773977"/>
            <a:ext cx="1512168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593823" y="2420888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09105" y="1773977"/>
            <a:ext cx="1611339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1</a:t>
            </a:r>
            <a:r>
              <a:rPr lang="ru-RU" sz="1000" dirty="0" smtClean="0">
                <a:solidFill>
                  <a:prstClr val="black"/>
                </a:solidFill>
              </a:rPr>
              <a:t>. Чек ККТ  с признаком 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«возврат прихода»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(нигде не регистрируется)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047413"/>
              </p:ext>
            </p:extLst>
          </p:nvPr>
        </p:nvGraphicFramePr>
        <p:xfrm>
          <a:off x="143508" y="3068960"/>
          <a:ext cx="878497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4248472"/>
                <a:gridCol w="3420379"/>
              </a:tblGrid>
              <a:tr h="341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УСН</a:t>
                      </a:r>
                    </a:p>
                  </a:txBody>
                  <a:tcPr anchor="ctr"/>
                </a:tc>
              </a:tr>
              <a:tr h="62062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</a:t>
                      </a: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функцией «</a:t>
                      </a:r>
                      <a:r>
                        <a:rPr lang="ru-RU" sz="8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СвИСРК</a:t>
                      </a: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38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«Передача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комитента (принципала)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 отчете  с кодом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(принципалом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 сведений о 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 комитента (принципала)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9793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в Отчете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с кодом 11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«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Возврат физическими лицами товаров, подлежащих прослеживаемости, ранее реализованных физическим лицам для личных, семейных, домашних и иных, не связанных с предпринимательской деятельностью, нужд, а также возврат налогоплательщиками налога на профессиональный доход, товаров, подлежащих прослеживаемости, ранее реализованных налогоплательщикам налога на профессиональный доход»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H="1">
            <a:off x="2584735" y="2564904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37435" y="2018217"/>
            <a:ext cx="1426079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УКД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с функцией «</a:t>
            </a:r>
            <a:r>
              <a:rPr lang="ru-RU" sz="1000" b="1" dirty="0" err="1">
                <a:solidFill>
                  <a:schemeClr val="tx2">
                    <a:lumMod val="50000"/>
                  </a:schemeClr>
                </a:solidFill>
              </a:rPr>
              <a:t>СвИСРК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»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2576" y="1273302"/>
            <a:ext cx="26642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1.2. Возврат от покупателя ПТ, ранее реализованного посредником 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(комитент (принципал) на ОСНО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9914" y="1595019"/>
            <a:ext cx="2016224" cy="74698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Покупатель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24128" y="1687353"/>
            <a:ext cx="2016224" cy="5623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Посредник, реализовавший товар комитента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498883" y="2204864"/>
            <a:ext cx="1772183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52372" y="1685290"/>
            <a:ext cx="1865204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1.Корректировочный ЭСЧФ № 1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50959"/>
              </p:ext>
            </p:extLst>
          </p:nvPr>
        </p:nvGraphicFramePr>
        <p:xfrm>
          <a:off x="375800" y="4589412"/>
          <a:ext cx="8282884" cy="133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52"/>
                <a:gridCol w="1769434"/>
                <a:gridCol w="2194099"/>
                <a:gridCol w="2194099"/>
              </a:tblGrid>
              <a:tr h="38785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СЧФ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Покупатель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Посредник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Комитент</a:t>
                      </a:r>
                      <a:endParaRPr lang="ru-RU" sz="1000" dirty="0"/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Корректировочный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Э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продаж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учета выставленных СЧФ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1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Корректировочный ЭСЧФ №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журнале учета полученных СЧФ</a:t>
                      </a:r>
                    </a:p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книге покупок</a:t>
                      </a:r>
                    </a:p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1043608" y="3209540"/>
            <a:ext cx="1636180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rgbClr val="1F497D">
                  <a:lumMod val="50000"/>
                </a:srgbClr>
              </a:solidFill>
            </a:endParaRPr>
          </a:p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Посредник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, реализовавший товар комитента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8344" y="3407571"/>
            <a:ext cx="1647271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2. Направление сведений корректировочного ЭСЧФ № 1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28184" y="3140969"/>
            <a:ext cx="1512168" cy="5880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(собственник товара)*  на ОСНО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612772" y="4005064"/>
            <a:ext cx="151216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19152" y="4114873"/>
            <a:ext cx="2712602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3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. Выставление корректировочного ЭСЧФ № 2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3736902" y="4437112"/>
            <a:ext cx="129614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59832" y="2677588"/>
            <a:ext cx="26642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870" y="6021288"/>
            <a:ext cx="837281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УПДДОП </a:t>
            </a:r>
            <a:r>
              <a:rPr lang="ru-RU" sz="1000" dirty="0"/>
              <a:t>с обстоятельством формирования «5» </a:t>
            </a:r>
            <a:r>
              <a:rPr lang="ru-RU" sz="1000" dirty="0" smtClean="0"/>
              <a:t>содержит сведения о том, что Товары </a:t>
            </a:r>
            <a:r>
              <a:rPr lang="ru-RU" sz="1000" dirty="0"/>
              <a:t>переданы от Комиссионера (Агента, действующего т собственного имени) Комитенту (Принципалу) при возврате товаров </a:t>
            </a:r>
          </a:p>
          <a:p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612772" y="3291812"/>
            <a:ext cx="151216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0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22916"/>
            <a:ext cx="8229600" cy="864096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2.1. Реализация посредником </a:t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ПТ комитента (принципала) на УСН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3321" y="1853407"/>
            <a:ext cx="1368152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(собственник товара) на УСН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0923" y="1829538"/>
            <a:ext cx="1368152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20272" y="1850921"/>
            <a:ext cx="1440160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Покупатель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483768" y="2187239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796" y="1189375"/>
            <a:ext cx="1879524" cy="8617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1.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УПДДОПОП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№ 1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с обстоятельством формирования «4» (10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шт. РНПТ 1, РНПТ 2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) –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не отражается в 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652120" y="2636912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35099" y="1833296"/>
            <a:ext cx="1220399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2.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Направление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УПДДОП № 2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(10 шт. РНПТ 1, РНПТ 2)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123477"/>
              </p:ext>
            </p:extLst>
          </p:nvPr>
        </p:nvGraphicFramePr>
        <p:xfrm>
          <a:off x="203183" y="3284984"/>
          <a:ext cx="864096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5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9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86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1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Документ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Комитент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Покупатель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11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№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еализация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(агентом), действующим от своего имени и в интересах комитента (принципала),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комитента (принципала)»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17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«Приобретение товара в собственность»</a:t>
                      </a:r>
                      <a:endParaRPr lang="ru-RU" sz="1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5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с функцией «СвРК»</a:t>
                      </a:r>
                      <a:endParaRPr lang="ru-RU" sz="10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Отражение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(принципалом)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сведений о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реализации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товара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 (агентом), действующим от своего имени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 в интересах комитента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«Передача комиссионером (агентом), действующим от своего имени и в интересах комитента (принципала), сведений о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реализации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товара комитента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endParaRPr lang="ru-RU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2447764" y="2996952"/>
            <a:ext cx="97210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89818" y="2323330"/>
            <a:ext cx="1488000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3.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УПД </a:t>
            </a:r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№ 3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с функцией «СвРК</a:t>
            </a:r>
            <a:r>
              <a:rPr lang="ru-RU" sz="1000" b="1" dirty="0" smtClean="0">
                <a:solidFill>
                  <a:schemeClr val="bg1"/>
                </a:solidFill>
              </a:rPr>
              <a:t>»**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(10 шт. РНПТ 1, РНПТ 2)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5949280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*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формирования «4» содержит сведения о том, что Товары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переданы от Комитента (Принципала) Комиссионеру (Агенту, действующему от собственного имени) для дальнейшей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реализации</a:t>
            </a:r>
          </a:p>
          <a:p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**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УПД, фактически заменяющий отчет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комиссионера, содержащий сведения о реализованном товаре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sz="2000" dirty="0">
                <a:solidFill>
                  <a:srgbClr val="1F497D">
                    <a:lumMod val="50000"/>
                  </a:srgbClr>
                </a:solidFill>
              </a:rPr>
              <a:t>2.2. Возврат от покупателя ПТ, ранее реализованного посредником </a:t>
            </a:r>
            <a:br>
              <a:rPr lang="ru-RU" sz="2000" dirty="0">
                <a:solidFill>
                  <a:srgbClr val="1F497D">
                    <a:lumMod val="50000"/>
                  </a:srgbClr>
                </a:solidFill>
              </a:rPr>
            </a:br>
            <a:r>
              <a:rPr lang="ru-RU" sz="2000" dirty="0">
                <a:solidFill>
                  <a:srgbClr val="1F497D">
                    <a:lumMod val="50000"/>
                  </a:srgbClr>
                </a:solidFill>
              </a:rPr>
              <a:t>(комитент (принципал) на УСН)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2393" y="2208305"/>
            <a:ext cx="1440160" cy="5248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Покупатель</a:t>
            </a:r>
          </a:p>
          <a:p>
            <a:pPr algn="ctr"/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1995" y="2207990"/>
            <a:ext cx="1440160" cy="6479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Посредник, реализовавший товар комитента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74844" y="1523489"/>
            <a:ext cx="1586345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УКДДИС </a:t>
            </a:r>
          </a:p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(дельта - 2 шт. РНПТ 2,</a:t>
            </a:r>
          </a:p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То есть реализовано фактически 8 </a:t>
            </a:r>
            <a:r>
              <a:rPr lang="ru-RU" sz="1000" dirty="0" err="1">
                <a:solidFill>
                  <a:schemeClr val="tx2">
                    <a:lumMod val="50000"/>
                  </a:schemeClr>
                </a:solidFill>
              </a:rPr>
              <a:t>шт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)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051720" y="2546434"/>
            <a:ext cx="100811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59728"/>
              </p:ext>
            </p:extLst>
          </p:nvPr>
        </p:nvGraphicFramePr>
        <p:xfrm>
          <a:off x="107504" y="2943574"/>
          <a:ext cx="8753590" cy="3696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60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1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36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2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Документ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Покупатель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Комитент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70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Отчете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кодом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ru-RU" sz="100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dirty="0" smtClean="0"/>
                        <a:t>Получение покупателем универсального</a:t>
                      </a:r>
                      <a:r>
                        <a:rPr lang="ru-RU" sz="1000" b="1" baseline="0" dirty="0" smtClean="0"/>
                        <a:t> корректировочного документа</a:t>
                      </a:r>
                      <a:r>
                        <a:rPr lang="ru-RU" sz="1000" b="1" dirty="0" smtClean="0"/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УКД с 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кодом 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ru-RU" sz="1000" b="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Составление комиссионером (агентом) универсального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корректировочного документа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000" b="0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7093">
                <a:tc>
                  <a:txBody>
                    <a:bodyPr/>
                    <a:lstStyle/>
                    <a:p>
                      <a:pPr algn="ctr"/>
                      <a:r>
                        <a:rPr lang="ru-RU" sz="10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функцией «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СвИСРК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(содержит</a:t>
                      </a:r>
                      <a:r>
                        <a:rPr lang="ru-RU" sz="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сведения об изменении стоимости товаров комитента, ранее реализованных покупателю комиссионером) фактически является промежуточным отчетом комиссионера</a:t>
                      </a:r>
                      <a:endParaRPr lang="ru-RU" sz="800" b="0" u="sng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Регистрирует в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Отчете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документа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 кодом 30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«Передача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покупателем ранее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</a:t>
                      </a:r>
                      <a:r>
                        <a:rPr lang="ru-RU" sz="1000" b="1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комитента (принципала)</a:t>
                      </a:r>
                      <a:r>
                        <a:rPr lang="ru-RU" sz="1000" b="1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Регистрирует в Отчете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документа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 кодом 31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(принципалом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 сведений о  возврате покупателем ранее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 комитента (принципала)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7216948" y="2115106"/>
            <a:ext cx="144016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Комитент на УСН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03207" y="1489373"/>
            <a:ext cx="1629086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2. </a:t>
            </a:r>
            <a:r>
              <a:rPr lang="ru-RU" sz="1000" b="1" u="sng" dirty="0" smtClean="0">
                <a:solidFill>
                  <a:schemeClr val="tx2">
                    <a:lumMod val="50000"/>
                  </a:schemeClr>
                </a:solidFill>
              </a:rPr>
              <a:t>УКД 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с функцией «</a:t>
            </a:r>
            <a:r>
              <a:rPr lang="ru-RU" sz="1000" b="1" dirty="0" err="1" smtClean="0">
                <a:solidFill>
                  <a:schemeClr val="tx2">
                    <a:lumMod val="50000"/>
                  </a:schemeClr>
                </a:solidFill>
              </a:rPr>
              <a:t>СвИСРК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»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возврат 2 шт. РНПТ 2)</a:t>
            </a:r>
            <a:endParaRPr lang="ru-RU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398197" y="2115106"/>
            <a:ext cx="1239105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60631" y="2198832"/>
            <a:ext cx="199834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3. 1. Приобретение посредником ПТ 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для комитента (принципала) при условии, что продавец на ОСНО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158030"/>
            <a:ext cx="1656184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(ОСНО)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19386" y="2158030"/>
            <a:ext cx="1512168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приобретающий товар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48264" y="2158030"/>
            <a:ext cx="1584176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(покупатель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55776" y="2990683"/>
            <a:ext cx="103600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05572" y="2313079"/>
            <a:ext cx="1336415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1.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Выставление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ЭСЧФ №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1 10 шт. РНПТ 1, РНПТ 2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621464" y="2973781"/>
            <a:ext cx="100811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44108" y="2313079"/>
            <a:ext cx="1289248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Перевыставление ЭСЧФ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2 10 шт.</a:t>
            </a:r>
          </a:p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РНПТ 1, РНПТ 2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50101"/>
              </p:ext>
            </p:extLst>
          </p:nvPr>
        </p:nvGraphicFramePr>
        <p:xfrm>
          <a:off x="251520" y="3717032"/>
          <a:ext cx="8424935" cy="2572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656184"/>
                <a:gridCol w="1800200"/>
                <a:gridCol w="1512168"/>
                <a:gridCol w="216023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СЧФ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Продавец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Посредник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Комитент</a:t>
                      </a:r>
                    </a:p>
                    <a:p>
                      <a:pPr algn="ctr"/>
                      <a:r>
                        <a:rPr lang="ru-RU" sz="1200" dirty="0" smtClean="0"/>
                        <a:t>на ОСНО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Комитент на УСН</a:t>
                      </a:r>
                      <a:endParaRPr lang="ru-RU" sz="1200" dirty="0"/>
                    </a:p>
                  </a:txBody>
                  <a:tcPr anchor="ctr"/>
                </a:tc>
              </a:tr>
              <a:tr h="65191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продаж 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- 10шт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полученных СЧФ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+ 10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5596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учета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выставленных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- 10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+ 10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 кодом 28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«Отражение комитентом (принципалом)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сведений о приобретении товара комиссионером (агентом),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действующим от своего имени и в интересах комитента (принципала)»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+ 10 шт.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54256" y="1235444"/>
            <a:ext cx="1468951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обстоятельством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формирования «6»* – </a:t>
            </a:r>
            <a:r>
              <a:rPr lang="ru-RU" sz="1000" b="1" u="sng" dirty="0">
                <a:solidFill>
                  <a:schemeClr val="tx2">
                    <a:lumMod val="50000"/>
                  </a:schemeClr>
                </a:solidFill>
              </a:rPr>
              <a:t>не отражается </a:t>
            </a:r>
            <a:r>
              <a:rPr lang="ru-RU" sz="1000" b="1" u="sng" dirty="0" smtClean="0">
                <a:solidFill>
                  <a:schemeClr val="tx2">
                    <a:lumMod val="50000"/>
                  </a:schemeClr>
                </a:solidFill>
              </a:rPr>
              <a:t>ни в НД по НДС, ни в </a:t>
            </a:r>
            <a:r>
              <a:rPr lang="ru-RU" sz="1000" b="1" u="sng" dirty="0">
                <a:solidFill>
                  <a:schemeClr val="tx2">
                    <a:lumMod val="50000"/>
                  </a:schemeClr>
                </a:solidFill>
              </a:rPr>
              <a:t>отчете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014" y="6381328"/>
            <a:ext cx="8208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*УПД с обстоятельством формирования «6» содержит сведения о том, что </a:t>
            </a:r>
            <a:r>
              <a:rPr lang="ru-RU" sz="1000" dirty="0"/>
              <a:t>Товары переданы от Комиссионера (Агента, действующего от собственного имени) Комитенту (Принципалу) при закупке товара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684675" y="2161449"/>
            <a:ext cx="100811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6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97476"/>
            <a:ext cx="8229600" cy="82726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3.2. Возврат комитентом товара, ранее приобретенного для него у продавца на ОСНО комиссионером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7956" y="1611498"/>
            <a:ext cx="158417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(покупатель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70464" y="1575494"/>
            <a:ext cx="158417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который ранее приобрел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товар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411760" y="1786433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36019" y="1161423"/>
            <a:ext cx="1280558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Корректировочный ЭСЧФ № 1 (2шт – РНПТ 2)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048705"/>
              </p:ext>
            </p:extLst>
          </p:nvPr>
        </p:nvGraphicFramePr>
        <p:xfrm>
          <a:off x="241225" y="2970322"/>
          <a:ext cx="8784977" cy="3225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728"/>
                <a:gridCol w="1705887"/>
                <a:gridCol w="2808312"/>
                <a:gridCol w="1409441"/>
                <a:gridCol w="1676609"/>
              </a:tblGrid>
              <a:tr h="6640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СЧФ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Комитент на ОСНО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Комитент на УСН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Посредник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Продавец</a:t>
                      </a:r>
                      <a:endParaRPr lang="ru-RU" sz="1600" dirty="0"/>
                    </a:p>
                  </a:txBody>
                  <a:tcPr anchor="ctr"/>
                </a:tc>
              </a:tr>
              <a:tr h="186013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Корректировочный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ЭСЧФ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продаж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-2 </a:t>
                      </a:r>
                      <a:r>
                        <a:rPr lang="ru-RU" sz="10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32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комитентом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(принципалом)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корректировочного счета-фактуры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- 2 </a:t>
                      </a:r>
                      <a:r>
                        <a:rPr kumimoji="0" lang="ru-RU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шт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выставленных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+ 2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</a:p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44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Корректировочный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учета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полученных 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- 2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+ 2 шт.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 РНПТ 2</a:t>
                      </a:r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7092280" y="157549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(ОСНО)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5724128" y="2028910"/>
            <a:ext cx="115212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16116" y="1381536"/>
            <a:ext cx="1368152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Корректировочный ЭСЧФ № 2 (2 шт. –РНПТ 2)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5261" y="1913604"/>
            <a:ext cx="1874465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с обстоятельством формирования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«7»*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ни в НД по НДС, ни в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отчете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7349" y="6309320"/>
            <a:ext cx="8525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*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с обстоятельством формирования «7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» содержит сведения о том, что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Товары переданы от Комитента (Принципала) Комиссионеру (Агенту, действующему от собственного имени) при возврате товаров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411760" y="2708920"/>
            <a:ext cx="134121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7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767" y="260648"/>
            <a:ext cx="8229600" cy="128215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4.1. Приобретение посредником ПТ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для комитента (принципала)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при условии, что продавец на УНС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4598" y="1953997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на УСН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8557" y="1953997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приобретающий товар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74403" y="1969656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(покупатель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123728" y="2365700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47406" y="2365700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1377" y="1844824"/>
            <a:ext cx="1414335" cy="24622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1.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Н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аправление УПД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6827" y="1601861"/>
            <a:ext cx="192127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обстоятельством формирования «6»*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ни в НД по НДС, ни в отчете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96779"/>
              </p:ext>
            </p:extLst>
          </p:nvPr>
        </p:nvGraphicFramePr>
        <p:xfrm>
          <a:off x="395537" y="2996952"/>
          <a:ext cx="820891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2640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УПД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Продавец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Посредник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Комитент</a:t>
                      </a:r>
                      <a:endParaRPr lang="ru-RU" sz="1200" dirty="0"/>
                    </a:p>
                  </a:txBody>
                  <a:tcPr anchor="ctr"/>
                </a:tc>
              </a:tr>
              <a:tr h="48005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кодом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«Реализация товара (собственником товара)»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кодом 26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Приобретение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(агентом), действующим от своего имени и в интересах комитента (принципала),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для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комитента (принципала)»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с функцией «СвЗК»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кодом 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«Передача комиссионером (агентом), действующим от своего имени и в интересах комитента (принципала), сведений о приобретении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для комитента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(принципала)»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l"/>
                      <a:endParaRPr lang="ru-RU" sz="10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кодом 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«Отражение комитентом (принципалом)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сведений о приобретении товара комиссионером (агентом),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действующим от своего имени и в интересах комитента (принципала)»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7" y="6093296"/>
            <a:ext cx="86409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*УПД с обстоятельством формирования «6» содержит сведения о том, что Товары переданы от Комиссионера (Агента, действующего от собственного имени) Комитенту (Принципалу) при закупке товара </a:t>
            </a:r>
            <a:endParaRPr lang="ru-RU" sz="1000" dirty="0" smtClean="0"/>
          </a:p>
          <a:p>
            <a:r>
              <a:rPr lang="ru-RU" sz="1000" dirty="0" smtClean="0"/>
              <a:t>**УПД,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фактически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заменяющий отчет комиссионера, содержащий сведения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о закупленном для комитента товаре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48379" y="2433139"/>
            <a:ext cx="129614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УПД с функцией «СвЗК»**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39151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4.2. Возврат товара</a:t>
            </a:r>
            <a:r>
              <a:rPr lang="ru-RU" sz="1800" dirty="0">
                <a:solidFill>
                  <a:srgbClr val="1F497D">
                    <a:lumMod val="50000"/>
                  </a:srgbClr>
                </a:solidFill>
              </a:rPr>
              <a:t>, ранее </a:t>
            </a:r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приобретенного комиссионером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 для комитента у </a:t>
            </a:r>
            <a:r>
              <a:rPr lang="ru-RU" sz="1800" dirty="0">
                <a:solidFill>
                  <a:srgbClr val="1F497D">
                    <a:lumMod val="50000"/>
                  </a:srgbClr>
                </a:solidFill>
              </a:rPr>
              <a:t>продавца на </a:t>
            </a:r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УСН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32942" y="1688139"/>
            <a:ext cx="129614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который ранее приобрел товар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8547" y="1757683"/>
            <a:ext cx="129614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(покупатель)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8089" y="1565029"/>
            <a:ext cx="1503445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УКД 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с функцией «</a:t>
            </a:r>
            <a:r>
              <a:rPr lang="ru-RU" sz="1000" b="1" dirty="0" err="1" smtClean="0">
                <a:solidFill>
                  <a:schemeClr val="tx2">
                    <a:lumMod val="50000"/>
                  </a:schemeClr>
                </a:solidFill>
              </a:rPr>
              <a:t>СвИСЗК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1960" y="29856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65812"/>
              </p:ext>
            </p:extLst>
          </p:nvPr>
        </p:nvGraphicFramePr>
        <p:xfrm>
          <a:off x="0" y="2899085"/>
          <a:ext cx="9036496" cy="3842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1677836"/>
                <a:gridCol w="3002684"/>
                <a:gridCol w="2808312"/>
              </a:tblGrid>
              <a:tr h="301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УПД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Комитент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Посредник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Продавец</a:t>
                      </a:r>
                      <a:endParaRPr lang="ru-RU" sz="1200" dirty="0"/>
                    </a:p>
                  </a:txBody>
                  <a:tcPr anchor="ctr"/>
                </a:tc>
              </a:tr>
              <a:tr h="1770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функцией «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СвИСЗК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изменение стоимости </a:t>
                      </a:r>
                      <a:r>
                        <a:rPr lang="ru-RU" sz="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товарова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 ранее </a:t>
                      </a:r>
                      <a:r>
                        <a:rPr lang="ru-RU" sz="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приобретенныхого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для комитента (принципала) комиссионером (агентом, действующим от собственного имени) </a:t>
                      </a:r>
                      <a:r>
                        <a:rPr lang="ru-RU" sz="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фактически является промежуточным отчетом комиссионера</a:t>
                      </a:r>
                      <a:endParaRPr lang="ru-RU" sz="800" b="0" u="sng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Отчете с кодом 35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«Отражение комитентом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(принципалом)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сведений возврате товара, приобретенного для него комиссионером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(агентом)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кодом 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«Отражение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комитентом (принципалом) приобретенных для него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72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Регистрирует в Отчете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с кодом 34</a:t>
                      </a:r>
                      <a:endParaRPr lang="ru-RU" sz="10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dirty="0" smtClean="0"/>
                        <a:t>Получение </a:t>
                      </a:r>
                      <a:r>
                        <a:rPr lang="ru-RU" sz="1000" b="1" baseline="0" dirty="0" smtClean="0"/>
                        <a:t> комиссионером (агентом) </a:t>
                      </a:r>
                      <a:r>
                        <a:rPr lang="ru-RU" sz="1000" b="1" dirty="0" smtClean="0"/>
                        <a:t>универсального</a:t>
                      </a:r>
                      <a:r>
                        <a:rPr lang="ru-RU" sz="1000" b="1" baseline="0" dirty="0" smtClean="0"/>
                        <a:t> корректировочного документа</a:t>
                      </a:r>
                      <a:r>
                        <a:rPr lang="ru-RU" sz="1000" b="1" dirty="0" smtClean="0"/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кодом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«Составление продавцом универсального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корректировочного документа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000" b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236296" y="1746977"/>
            <a:ext cx="129614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(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УСН)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5591172" y="2081719"/>
            <a:ext cx="1224136" cy="226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90041" y="1746977"/>
            <a:ext cx="404278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УКД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03747" y="2003904"/>
            <a:ext cx="115212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57773" y="2081719"/>
            <a:ext cx="1874465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с обстоятельством формирования «7»*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ни в НД по НДС, ни в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отчете</a:t>
            </a:r>
          </a:p>
        </p:txBody>
      </p:sp>
    </p:spTree>
    <p:extLst>
      <p:ext uri="{BB962C8B-B14F-4D97-AF65-F5344CB8AC3E}">
        <p14:creationId xmlns:p14="http://schemas.microsoft.com/office/powerpoint/2010/main" val="112291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.1. Реализация посредником ПТ комитента (принципала)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ОСНО ФЛ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4756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6971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004632"/>
            <a:ext cx="1368152" cy="13681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612022" y="2084752"/>
            <a:ext cx="1136821" cy="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65382" y="2156884"/>
            <a:ext cx="1577048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УПД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с </a:t>
            </a:r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функцией «СвРК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»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1055058"/>
            <a:ext cx="1291288" cy="8617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Передача чека ККТ при реализации (нигде не отражается его передача)</a:t>
            </a:r>
            <a:endParaRPr lang="ru-RU" sz="1000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924966"/>
              </p:ext>
            </p:extLst>
          </p:nvPr>
        </p:nvGraphicFramePr>
        <p:xfrm>
          <a:off x="526591" y="3422903"/>
          <a:ext cx="828092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089"/>
                <a:gridCol w="3600400"/>
                <a:gridCol w="351543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ОСНО</a:t>
                      </a:r>
                    </a:p>
                  </a:txBody>
                  <a:tcPr/>
                </a:tc>
              </a:tr>
              <a:tr h="944767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УПД с функцией «СвРК»</a:t>
                      </a:r>
                      <a:endParaRPr lang="ru-RU" sz="1000" b="0" dirty="0">
                        <a:solidFill>
                          <a:srgbClr val="1F497D">
                            <a:lumMod val="50000"/>
                          </a:srgb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36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Отражение комиссионером (агентом)  передачу сведений о реализации комиссионером (агентом), действующим от своего имени и в интересах комитента (принципала) ,товара комитента (принципала)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 налога на профессиональный доход»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 кодом 37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Отражение комитентом (принципалом) получения сведений о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реализации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 (агентом), действующим от своего имени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 в интересах комитента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(принципала),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комитента (принципала)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налога на профессиональный доход»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93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Сводный документ о реализации товаров ФЛ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pPr marL="0" indent="0">
                        <a:buNone/>
                      </a:pPr>
                      <a:r>
                        <a:rPr lang="ru-RU" sz="1000" dirty="0" smtClean="0"/>
                        <a:t>Регистрирует в книге продаж</a:t>
                      </a:r>
                    </a:p>
                    <a:p>
                      <a:pPr marL="0" indent="0">
                        <a:buNone/>
                      </a:pPr>
                      <a:endParaRPr lang="ru-RU" sz="1000" dirty="0" smtClean="0"/>
                    </a:p>
                    <a:p>
                      <a:pPr marL="0" indent="0">
                        <a:buNone/>
                      </a:pPr>
                      <a:endParaRPr lang="ru-RU" sz="1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2570702" y="2084752"/>
            <a:ext cx="90281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0145" y="2594811"/>
            <a:ext cx="1788071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4</a:t>
            </a:r>
            <a:r>
              <a:rPr lang="ru-RU" sz="1000" dirty="0" smtClean="0">
                <a:solidFill>
                  <a:prstClr val="black"/>
                </a:solidFill>
              </a:rPr>
              <a:t>. Комитент формирует сводный документ по данным комиссионера (вне системы)</a:t>
            </a:r>
            <a:endParaRPr lang="ru-RU" sz="1000" dirty="0">
              <a:solidFill>
                <a:prstClr val="black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08117" y="1916832"/>
            <a:ext cx="1091577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18216" y="935033"/>
            <a:ext cx="1607782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УПД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ДОП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1 с обстоятельством формирования «4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»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ни в НД по НДС, ни в отчете</a:t>
            </a:r>
          </a:p>
        </p:txBody>
      </p:sp>
    </p:spTree>
    <p:extLst>
      <p:ext uri="{BB962C8B-B14F-4D97-AF65-F5344CB8AC3E}">
        <p14:creationId xmlns:p14="http://schemas.microsoft.com/office/powerpoint/2010/main" val="2367600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2678</Words>
  <Application>Microsoft Office PowerPoint</Application>
  <PresentationFormat>Экран (4:3)</PresentationFormat>
  <Paragraphs>282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1.1. Реализация посредником  ПТ комитента (принципала) на ОСНО</vt:lpstr>
      <vt:lpstr>1.2. Возврат от покупателя ПТ, ранее реализованного посредником  (комитент (принципал) на ОСНО)</vt:lpstr>
      <vt:lpstr>2.1. Реализация посредником  ПТ комитента (принципала) на УСН</vt:lpstr>
      <vt:lpstr>2.2. Возврат от покупателя ПТ, ранее реализованного посредником  (комитент (принципал) на УСН)</vt:lpstr>
      <vt:lpstr>3. 1. Приобретение посредником ПТ  для комитента (принципала) при условии, что продавец на ОСНО</vt:lpstr>
      <vt:lpstr>3.2. Возврат комитентом товара, ранее приобретенного для него у продавца на ОСНО комиссионером</vt:lpstr>
      <vt:lpstr>4.1. Приобретение посредником ПТ  для комитента (принципала)  при условии, что продавец на УНС</vt:lpstr>
      <vt:lpstr>4.2. Возврат товара, ранее приобретенного комиссионером  для комитента у продавца на УСН</vt:lpstr>
      <vt:lpstr>5.1. Реализация посредником ПТ комитента (принципала) на ОСНО ФЛ</vt:lpstr>
      <vt:lpstr>5.2. Возврат от физического лица без статуса ИП товара комитента, ранее реализованного комиссионером</vt:lpstr>
      <vt:lpstr>6.1. Реализация посредником ПТ комитента (принципала) на УСН ФЛ</vt:lpstr>
      <vt:lpstr>6.2. Возврат от физического лица без статуса ИП товара комитента, ранее реализованного комиссионером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 Реализация посредником  ПТ комитента (принципала) на УСН</dc:title>
  <dc:creator>Пичугина Мария Юрьевна</dc:creator>
  <cp:lastModifiedBy>Пичугина Мария Юрьевна</cp:lastModifiedBy>
  <cp:revision>54</cp:revision>
  <cp:lastPrinted>2021-04-06T06:36:15Z</cp:lastPrinted>
  <dcterms:created xsi:type="dcterms:W3CDTF">2021-04-02T13:30:53Z</dcterms:created>
  <dcterms:modified xsi:type="dcterms:W3CDTF">2021-05-19T10:44:44Z</dcterms:modified>
</cp:coreProperties>
</file>