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6" r:id="rId8"/>
    <p:sldId id="262" r:id="rId9"/>
    <p:sldId id="265" r:id="rId10"/>
    <p:sldId id="267" r:id="rId11"/>
    <p:sldId id="268" r:id="rId12"/>
    <p:sldId id="269" r:id="rId13"/>
    <p:sldId id="264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750D"/>
    <a:srgbClr val="147998"/>
    <a:srgbClr val="FF970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2382" y="-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8B6C224-FB25-47E6-BB92-2F56800A9029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1AEF2-F6FA-4DB5-9A8F-9A652315F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ABA579C-E42C-440F-BCE9-174B72940DF8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9DA67-7584-481E-95AC-24886B92F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E4FFFF4-4071-4880-A065-B1631C552B96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0F63D-A57D-4AB7-AF74-40A025738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DB28EC7-5320-4E8B-B0D2-F3F36760AB7A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24DB7-E837-44F7-95CC-52C6152562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2A692E3-BFD9-4EDB-B9BE-F629A8F2F535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39F3F-FB01-4DA9-A790-9B538340FB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3C20371-BAD4-49CA-B6B2-8913FF0E4031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B5619-861E-4D24-8751-9F5002052B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5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AB9AAF1-92E9-427E-ADFC-527FFFDEB514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F24D3-E58B-4B46-BB40-DCCCEBF8D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B6E8FFE-72ED-4DF7-A7B4-DC14CA83E3B2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125EF-594D-4E70-BD41-2D187447CD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1E4C1DE-556B-49DC-9D4A-5FCF0FF599C1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0B9F3-F191-423A-B1F2-EDEA5EA370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2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995CD3E-391C-4EEC-85C3-8801C183E9AF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028E1-C31F-4EAC-BCF2-D31B27AA3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1BA78C3-7E57-4AB9-BD2D-EF1D521D474C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06C19-CBB0-4338-B5FF-0A40AA29FB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/>
                </a:solidFill>
                <a:latin typeface="Futura PT Demi" pitchFamily="34" charset="-52"/>
                <a:cs typeface="+mn-cs"/>
              </a:defRPr>
            </a:lvl1pPr>
          </a:lstStyle>
          <a:p>
            <a:pPr>
              <a:defRPr/>
            </a:pPr>
            <a:fld id="{A220ADF7-1EEC-419F-A74F-9D1DCBD357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152400"/>
            <a:ext cx="4716463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029" name="Picture 16" descr="Layer 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42875" y="152400"/>
            <a:ext cx="1549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2" descr="D:\РАБОТА\1C-РАРУС\Rarus.pn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304800" y="6324600"/>
            <a:ext cx="121443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600" kern="1200">
          <a:solidFill>
            <a:schemeClr val="tx1"/>
          </a:solidFill>
          <a:latin typeface="Futura PT Demi" pitchFamily="34" charset="-52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Futura PT Dem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Futura PT Dem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Futura PT Dem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Futura PT Dem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Futura PT Dem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Futura PT Dem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Futura PT Dem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Futura PT Dem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D:\РАБОТА\1C-РАРУС\ПРЕЗЕНТАЦИИ\Космос 2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3429000" y="2551113"/>
            <a:ext cx="5029200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Clr>
                <a:srgbClr val="000000"/>
              </a:buClr>
              <a:buSzPts val="1100"/>
            </a:pPr>
            <a:r>
              <a:rPr lang="ru-RU" sz="3600">
                <a:latin typeface="Futura PT Demi" pitchFamily="34" charset="0"/>
              </a:rPr>
              <a:t>Маркировка товаров</a:t>
            </a:r>
          </a:p>
          <a:p>
            <a:pPr algn="r">
              <a:buClr>
                <a:srgbClr val="000000"/>
              </a:buClr>
              <a:buSzPts val="1100"/>
            </a:pPr>
            <a:r>
              <a:rPr lang="ru-RU" sz="3600">
                <a:latin typeface="Futura PT Demi" pitchFamily="34" charset="0"/>
              </a:rPr>
              <a:t> и отраслевые решения для розницы</a:t>
            </a:r>
            <a:endParaRPr lang="en-US" sz="3600">
              <a:latin typeface="Futura PT Demi" pitchFamily="34" charset="0"/>
            </a:endParaRPr>
          </a:p>
        </p:txBody>
      </p:sp>
      <p:pic>
        <p:nvPicPr>
          <p:cNvPr id="13315" name="Picture 2" descr="D:\РАБОТА\1C-РАРУС\Raru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228600"/>
            <a:ext cx="1366838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Реализация: Настройка обмена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2530" name="Google Shape;80;p14" descr="https://lh6.googleusercontent.com/v4nX3SQI2mVRUWZ90U7rNZCfjXMpLX9LSoh-1fn690wBk45iyqo-8VgqY8J6auMx3jIIYtituoHZHS6m0qAYurBmtLtdg4PC9NbHvH1gVQ7DCoW_cq5lCEbs5leQ80sJC1ho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6013" y="1905000"/>
            <a:ext cx="515778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Google Shape;78;p14"/>
          <p:cNvSpPr txBox="1">
            <a:spLocks/>
          </p:cNvSpPr>
          <p:nvPr/>
        </p:nvSpPr>
        <p:spPr>
          <a:xfrm>
            <a:off x="292100" y="1828800"/>
            <a:ext cx="3517900" cy="3276600"/>
          </a:xfrm>
          <a:prstGeom prst="rect">
            <a:avLst/>
          </a:prstGeom>
        </p:spPr>
        <p:txBody>
          <a:bodyPr spcFirstLastPara="1" lIns="91425" tIns="45700" rIns="91425" bIns="45700"/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500" dirty="0">
                <a:latin typeface="Futura PT Book" pitchFamily="34" charset="-52"/>
                <a:cs typeface="+mn-cs"/>
              </a:rPr>
              <a:t>Для каждой организации и контрагента необходимо установить соответствие           с Идентификатором субъекта, формируемым при регистрации в личном кабинете ИС Маркировка. 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500" dirty="0">
              <a:latin typeface="Futura PT Book" pitchFamily="34" charset="-52"/>
              <a:cs typeface="+mn-cs"/>
            </a:endParaRPr>
          </a:p>
          <a:p>
            <a:pPr indent="-12700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ts val="2000"/>
              <a:buFont typeface="Arial" pitchFamily="34" charset="0"/>
              <a:buChar char="•"/>
              <a:defRPr/>
            </a:pPr>
            <a:r>
              <a:rPr lang="ru-RU" sz="1500" dirty="0">
                <a:latin typeface="Futura PT Book" pitchFamily="34" charset="-52"/>
                <a:cs typeface="+mn-cs"/>
              </a:rPr>
              <a:t> Предусмотрена кнопка для ручного обмена, доступно по расписанию;</a:t>
            </a:r>
          </a:p>
          <a:p>
            <a:pPr indent="-12700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ts val="2000"/>
              <a:buFont typeface="Arial" pitchFamily="34" charset="0"/>
              <a:buChar char="•"/>
              <a:defRPr/>
            </a:pPr>
            <a:endParaRPr lang="ru-RU" sz="1500" dirty="0">
              <a:latin typeface="Futura PT Book" pitchFamily="34" charset="-52"/>
              <a:cs typeface="+mn-cs"/>
            </a:endParaRPr>
          </a:p>
          <a:p>
            <a:pPr indent="-12700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ts val="2000"/>
              <a:buFont typeface="Arial" pitchFamily="34" charset="0"/>
              <a:buChar char="•"/>
              <a:defRPr/>
            </a:pPr>
            <a:r>
              <a:rPr lang="ru-RU" sz="1500" dirty="0">
                <a:latin typeface="Futura PT Book" pitchFamily="34" charset="-52"/>
                <a:cs typeface="+mn-cs"/>
              </a:rPr>
              <a:t> Для каждого типа документа предусмотрен свой реестр для работы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500" dirty="0">
              <a:latin typeface="Futura PT Book" pitchFamily="34" charset="-52"/>
              <a:cs typeface="+mn-cs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ru-RU" sz="1500" dirty="0">
              <a:latin typeface="Futura PT Book" pitchFamily="34" charset="-52"/>
              <a:cs typeface="+mn-cs"/>
            </a:endParaRPr>
          </a:p>
          <a:p>
            <a:pPr fontAlgn="auto">
              <a:spcBef>
                <a:spcPts val="440"/>
              </a:spcBef>
              <a:spcAft>
                <a:spcPts val="1100"/>
              </a:spcAft>
              <a:buFont typeface="Arial" pitchFamily="34" charset="0"/>
              <a:buNone/>
              <a:defRPr/>
            </a:pPr>
            <a:endParaRPr lang="ru-RU" sz="1500" dirty="0">
              <a:latin typeface="Futura PT Book" pitchFamily="34" charset="-52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Реализация: прием товара, уведомление                     о приемке, возврат поставщику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 bwMode="auto">
          <a:xfrm>
            <a:off x="293688" y="1371600"/>
            <a:ext cx="8240712" cy="1371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ru-RU" sz="1600" smtClean="0">
                <a:latin typeface="Futura PT Book"/>
              </a:rPr>
              <a:t>	По требованию законодательства каждый товар (его SGTIN) отражается в базе при приёмке. После приемки создаётся документ уведомления, содержащий информацию о покупателе, поставщике и ЛП, который отправится в систему ИС Маркировка. Для возврата товаров используется типовой механизм, при создании на основании поступления заполняется табличная часть «Товары», в том числе и SGTIN.</a:t>
            </a:r>
          </a:p>
          <a:p>
            <a:pPr>
              <a:buFont typeface="Arial" charset="0"/>
              <a:buNone/>
            </a:pPr>
            <a:endParaRPr lang="ru-RU" sz="1600" smtClean="0">
              <a:latin typeface="Futura PT Book"/>
            </a:endParaRPr>
          </a:p>
        </p:txBody>
      </p:sp>
      <p:pic>
        <p:nvPicPr>
          <p:cNvPr id="23555" name="Google Shape;89;p15" descr="https://lh3.googleusercontent.com/8ad8YMf6oIYQEpbGf1VRHOZVU5L8jZab2o86dQKybohgwrJ1SzxCgNEvCHdpMeALrvHO-t24Sho1L_ZnmFD_RqqGdPFBr41QEsx0SKX6y4SvolL_Kd_ukhrJvWv7SrzReA7D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9650" y="2895600"/>
            <a:ext cx="7296150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/>
          <a:lstStyle/>
          <a:p>
            <a:r>
              <a:rPr lang="ru-RU" sz="2400" smtClean="0">
                <a:latin typeface="Futura PT Demi" pitchFamily="34" charset="0"/>
              </a:rPr>
              <a:t>Реализация: Розничная продажа</a:t>
            </a:r>
            <a:endParaRPr lang="ru-RU" smtClean="0">
              <a:latin typeface="Futura PT Dem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676400"/>
          </a:xfrm>
        </p:spPr>
        <p:txBody>
          <a:bodyPr/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>
                <a:latin typeface="Futura PT Book" pitchFamily="34" charset="-52"/>
              </a:rPr>
              <a:t>Возможна одновременная продажа как маркированных, так и немаркированных ЛП. Для маркированных препаратов происходит автоматическое заполнение кодов при сканировании в РМК, индикатор зеленого цвета показывает, что код введен.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dirty="0" smtClean="0">
              <a:latin typeface="Futura PT Book" pitchFamily="34" charset="-52"/>
            </a:endParaRP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>
                <a:latin typeface="Futura PT Book" pitchFamily="34" charset="-52"/>
              </a:rPr>
              <a:t>После совершения продажи в РМК автоматически формируется документ «Уведомление о розничной продаже маркированных товаров», который передаётся в ИС Маркировка.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600" dirty="0">
              <a:latin typeface="Futura PT Book" pitchFamily="34" charset="-52"/>
            </a:endParaRPr>
          </a:p>
        </p:txBody>
      </p:sp>
      <p:pic>
        <p:nvPicPr>
          <p:cNvPr id="24579" name="Google Shape;98;p16" descr="https://lh5.googleusercontent.com/tFDG9O61hxrMInfZFwU2PhHEB9a-KYsmDHqC5goO5IRSXH40LWtrIuR7xh8_ZVWiI9Ecj2j6-rFdET1Hh3cdpIVqBFykZQUweZKhq6Rjw7Mp711TL7DgkPeEH2eF2-tlmEj9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140075"/>
            <a:ext cx="7467600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>
              <a:latin typeface="Futura PT Demi" pitchFamily="34" charset="0"/>
            </a:endParaRP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pic>
        <p:nvPicPr>
          <p:cNvPr id="25603" name="Picture 2" descr="D:\РАБОТА\1C-РАРУС\ПРЕЗЕНТАЦИИ\Космос 2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2133600" y="2695575"/>
            <a:ext cx="63246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ts val="1600"/>
              </a:spcBef>
            </a:pPr>
            <a:r>
              <a:rPr lang="ru-RU" sz="4000">
                <a:latin typeface="Futura PT Demi" pitchFamily="34" charset="0"/>
              </a:rPr>
              <a:t>Спасибо за внимание!</a:t>
            </a:r>
          </a:p>
          <a:p>
            <a:pPr algn="r">
              <a:spcBef>
                <a:spcPts val="1600"/>
              </a:spcBef>
            </a:pPr>
            <a:r>
              <a:rPr lang="ru-RU" sz="3600">
                <a:latin typeface="Futura PT Demi" pitchFamily="34" charset="0"/>
              </a:rPr>
              <a:t>       </a:t>
            </a:r>
            <a:r>
              <a:rPr lang="ru-RU" sz="2400">
                <a:latin typeface="Futura PT Demi" pitchFamily="34" charset="0"/>
              </a:rPr>
              <a:t>Буду рад ответить на ваши вопросы</a:t>
            </a:r>
            <a:endParaRPr lang="en-US" sz="3600">
              <a:latin typeface="Futura PT Demi" pitchFamily="34" charset="0"/>
            </a:endParaRPr>
          </a:p>
        </p:txBody>
      </p:sp>
      <p:pic>
        <p:nvPicPr>
          <p:cNvPr id="25605" name="Picture 2" descr="D:\РАБОТА\1C-РАРУС\Raru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276225"/>
            <a:ext cx="121443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 descr="G:\Космос 2\схем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/>
          <a:lstStyle/>
          <a:p>
            <a:r>
              <a:rPr lang="ru-RU" smtClean="0">
                <a:latin typeface="Futura PT Demi" pitchFamily="34" charset="0"/>
              </a:rPr>
              <a:t>Грядущая маркировка в 2019-2020 годах </a:t>
            </a:r>
            <a:endParaRPr lang="en-US" smtClean="0">
              <a:latin typeface="Futura PT Demi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314825"/>
            <a:ext cx="8382000" cy="4381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sz="1800" dirty="0">
                <a:latin typeface="Futura PT Book" pitchFamily="34" charset="-52"/>
              </a:rPr>
              <a:t>К 2024 году система маркировки охватит все отрасли промышленности</a:t>
            </a:r>
            <a:r>
              <a:rPr lang="ru-RU" sz="1800" dirty="0" smtClean="0">
                <a:latin typeface="Futura PT Book" pitchFamily="34" charset="-52"/>
              </a:rPr>
              <a:t>.</a:t>
            </a:r>
            <a:endParaRPr lang="ru-RU" sz="1800" dirty="0">
              <a:latin typeface="Futura PT Book" pitchFamily="34" charset="-5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/>
          <a:lstStyle/>
          <a:p>
            <a:r>
              <a:rPr lang="ru-RU" smtClean="0">
                <a:latin typeface="Futura PT Demi" pitchFamily="34" charset="0"/>
              </a:rPr>
              <a:t>Экспериментальная маркировка товаров</a:t>
            </a:r>
            <a:endParaRPr lang="en-US" smtClean="0">
              <a:latin typeface="Futura PT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2819400"/>
            <a:ext cx="2590800" cy="6096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Futura PT Book" pitchFamily="34" charset="-52"/>
              </a:rPr>
              <a:t>Маркировка табачных изделий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Futura PT Book" pitchFamily="34" charset="-52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714750" y="2819400"/>
            <a:ext cx="1828800" cy="45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Futura PT Book" pitchFamily="34" charset="-52"/>
              </a:rPr>
              <a:t>Маркировка обуви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70613" y="2819400"/>
            <a:ext cx="2590800" cy="609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Маркировка отдельных категорий лекарств</a:t>
            </a:r>
            <a:b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(12 нозологий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ru-RU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6250" y="3657600"/>
            <a:ext cx="2628900" cy="45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Futura PT Book" pitchFamily="34" charset="-52"/>
              </a:rPr>
              <a:t>15 января 2018 —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Futura PT Book" pitchFamily="34" charset="-52"/>
              </a:rPr>
              <a:t>28 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Futura PT Book" pitchFamily="34" charset="-52"/>
              </a:rPr>
              <a:t>февраля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Futura PT Book" pitchFamily="34" charset="-52"/>
              </a:rPr>
              <a:t>2019</a:t>
            </a:r>
            <a:endParaRPr lang="ru-RU" sz="1200" b="1" dirty="0">
              <a:solidFill>
                <a:schemeClr val="bg1">
                  <a:lumMod val="50000"/>
                </a:schemeClr>
              </a:solidFill>
              <a:latin typeface="Futura PT Book" pitchFamily="34" charset="-52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208713" y="3657600"/>
            <a:ext cx="2514600" cy="45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Futura PT Book" pitchFamily="34" charset="-52"/>
              </a:rPr>
              <a:t>1 июня 2018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Futura PT Book" pitchFamily="34" charset="-52"/>
              </a:rPr>
              <a:t>—30 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Futura PT Book" pitchFamily="34" charset="-52"/>
              </a:rPr>
              <a:t>июня 2019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371850" y="3657600"/>
            <a:ext cx="2514600" cy="45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Futura PT Book" pitchFamily="34" charset="-52"/>
              </a:rPr>
              <a:t>1 июня 2018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Futura PT Book" pitchFamily="34" charset="-52"/>
              </a:rPr>
              <a:t>—30 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Futura PT Book" pitchFamily="34" charset="-52"/>
              </a:rPr>
              <a:t>июня 2019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3400" y="4114800"/>
            <a:ext cx="2514600" cy="1752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3850" indent="-1714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ts val="1200"/>
              <a:defRPr/>
            </a:pPr>
            <a:r>
              <a:rPr lang="ru-RU" sz="1400" dirty="0">
                <a:solidFill>
                  <a:schemeClr val="dk1"/>
                </a:solidFill>
                <a:latin typeface="Futura PT Book" pitchFamily="34" charset="-52"/>
              </a:rPr>
              <a:t>Более 1800 участников </a:t>
            </a:r>
            <a:r>
              <a:rPr lang="ru-RU" sz="1400" dirty="0" smtClean="0">
                <a:solidFill>
                  <a:schemeClr val="dk1"/>
                </a:solidFill>
                <a:latin typeface="Futura PT Book" pitchFamily="34" charset="-52"/>
              </a:rPr>
              <a:t>эксперимента</a:t>
            </a:r>
            <a:endParaRPr lang="en-US" sz="1400" dirty="0" smtClean="0">
              <a:solidFill>
                <a:schemeClr val="dk1"/>
              </a:solidFill>
              <a:latin typeface="Futura PT Book" pitchFamily="34" charset="-52"/>
            </a:endParaRPr>
          </a:p>
          <a:p>
            <a:pPr marL="323850" indent="-1714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ts val="1200"/>
              <a:defRPr/>
            </a:pPr>
            <a:endParaRPr lang="ru-RU" sz="1400" dirty="0">
              <a:solidFill>
                <a:schemeClr val="dk1"/>
              </a:solidFill>
              <a:latin typeface="Futura PT Book" pitchFamily="34" charset="-52"/>
            </a:endParaRPr>
          </a:p>
          <a:p>
            <a:pPr marL="323850" indent="-1714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ts val="1200"/>
              <a:defRPr/>
            </a:pPr>
            <a:r>
              <a:rPr lang="ru-RU" sz="1400" dirty="0">
                <a:solidFill>
                  <a:schemeClr val="dk1"/>
                </a:solidFill>
                <a:latin typeface="Futura PT Book" pitchFamily="34" charset="-52"/>
              </a:rPr>
              <a:t>Более 190 миллионов промаркированных упаковок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atin typeface="Futura PT Book" pitchFamily="34" charset="-52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371850" y="4114800"/>
            <a:ext cx="2514600" cy="1752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81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ts val="1200"/>
              <a:defRPr/>
            </a:pPr>
            <a:r>
              <a:rPr lang="ru-RU" sz="1400" dirty="0">
                <a:latin typeface="Futura PT Book" pitchFamily="34" charset="-52"/>
              </a:rPr>
              <a:t>Более 300 участников </a:t>
            </a:r>
            <a:r>
              <a:rPr lang="ru-RU" sz="1400" dirty="0" smtClean="0">
                <a:latin typeface="Futura PT Book" pitchFamily="34" charset="-52"/>
              </a:rPr>
              <a:t>эксперимента</a:t>
            </a:r>
            <a:endParaRPr lang="en-US" sz="1400" dirty="0" smtClean="0">
              <a:latin typeface="Futura PT Book" pitchFamily="34" charset="-52"/>
            </a:endParaRPr>
          </a:p>
          <a:p>
            <a:pPr marL="4381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ts val="1200"/>
              <a:defRPr/>
            </a:pPr>
            <a:endParaRPr lang="ru-RU" sz="1400" dirty="0">
              <a:latin typeface="Futura PT Book" pitchFamily="34" charset="-52"/>
            </a:endParaRPr>
          </a:p>
          <a:p>
            <a:pPr marL="4381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ts val="1200"/>
              <a:defRPr/>
            </a:pPr>
            <a:r>
              <a:rPr lang="ru-RU" sz="1400" dirty="0">
                <a:latin typeface="Futura PT Book" pitchFamily="34" charset="-52"/>
              </a:rPr>
              <a:t>Более 11 миллионов кодов маркировки 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208713" y="4114800"/>
            <a:ext cx="2514600" cy="2286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81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ts val="1200"/>
              <a:defRPr/>
            </a:pPr>
            <a:r>
              <a:rPr lang="ru-RU" sz="1400" dirty="0">
                <a:latin typeface="Futura PT Book" pitchFamily="34" charset="-52"/>
              </a:rPr>
              <a:t>Более 13000 участников </a:t>
            </a:r>
            <a:r>
              <a:rPr lang="ru-RU" sz="1400" dirty="0" smtClean="0">
                <a:latin typeface="Futura PT Book" pitchFamily="34" charset="-52"/>
              </a:rPr>
              <a:t>эксперимента</a:t>
            </a:r>
          </a:p>
          <a:p>
            <a:pPr marL="4381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ts val="1200"/>
              <a:defRPr/>
            </a:pPr>
            <a:endParaRPr lang="ru-RU" sz="1400" dirty="0">
              <a:latin typeface="Futura PT Book" pitchFamily="34" charset="-52"/>
            </a:endParaRPr>
          </a:p>
          <a:p>
            <a:pPr marL="4381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ts val="1200"/>
              <a:defRPr/>
            </a:pPr>
            <a:r>
              <a:rPr lang="ru-RU" sz="1400" dirty="0">
                <a:latin typeface="Futura PT Book" pitchFamily="34" charset="-52"/>
              </a:rPr>
              <a:t>19 миллионов промаркированных упаковок </a:t>
            </a:r>
            <a:endParaRPr lang="ru-RU" sz="1400" dirty="0" smtClean="0">
              <a:latin typeface="Futura PT Book" pitchFamily="34" charset="-52"/>
            </a:endParaRPr>
          </a:p>
          <a:p>
            <a:pPr marL="4381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ts val="1200"/>
              <a:defRPr/>
            </a:pPr>
            <a:endParaRPr lang="ru-RU" sz="1400" dirty="0">
              <a:latin typeface="Futura PT Book" pitchFamily="34" charset="-52"/>
            </a:endParaRPr>
          </a:p>
          <a:p>
            <a:pPr marL="4381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ts val="1200"/>
              <a:defRPr/>
            </a:pPr>
            <a:r>
              <a:rPr lang="ru-RU" sz="1400" dirty="0">
                <a:latin typeface="Futura PT Book" pitchFamily="34" charset="-52"/>
              </a:rPr>
              <a:t>Более 2000 лекарственных средств 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5943600" y="3048000"/>
            <a:ext cx="7938" cy="220980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284538" y="3048000"/>
            <a:ext cx="7937" cy="220980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1343025" y="1787525"/>
            <a:ext cx="914400" cy="914400"/>
          </a:xfrm>
          <a:prstGeom prst="ellipse">
            <a:avLst/>
          </a:prstGeom>
          <a:solidFill>
            <a:srgbClr val="FF75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114800" y="1752600"/>
            <a:ext cx="914400" cy="914400"/>
          </a:xfrm>
          <a:prstGeom prst="ellipse">
            <a:avLst/>
          </a:prstGeom>
          <a:solidFill>
            <a:srgbClr val="FF97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008813" y="1752600"/>
            <a:ext cx="914400" cy="914400"/>
          </a:xfrm>
          <a:prstGeom prst="ellipse">
            <a:avLst/>
          </a:prstGeom>
          <a:solidFill>
            <a:srgbClr val="FF75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5376" name="Picture 5" descr="D:\РАБОТА\1C-РАРУС\ПРЕЗЕНТАЦИИ\Космос 2\иконки\sho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46563" y="2060575"/>
            <a:ext cx="650875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7" name="Picture 6" descr="D:\РАБОТА\1C-РАРУС\ПРЕЗЕНТАЦИИ\Космос 2\иконки\pil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2006600"/>
            <a:ext cx="45561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8" name="Picture 2" descr="G:\Космос 2\иконки\tobacc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2057400"/>
            <a:ext cx="5334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D:\РАБОТА\1C-РАРУС\ПРЕЗЕНТАЦИИ\Космос 2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4" descr="D:\РАБОТА\1C-РАРУС\ПРЕЗЕНТАЦИИ\Космос 2\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69975"/>
            <a:ext cx="9144000" cy="571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/>
          <a:lstStyle/>
          <a:p>
            <a:r>
              <a:rPr lang="ru-RU" smtClean="0">
                <a:latin typeface="Futura PT Demi" pitchFamily="34" charset="0"/>
              </a:rPr>
              <a:t>Решения для автоматизации розницы</a:t>
            </a:r>
            <a:endParaRPr lang="en-US" smtClean="0">
              <a:latin typeface="Futura PT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905000" cy="762000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Futura PT Book" pitchFamily="34" charset="-52"/>
              </a:rPr>
              <a:t>1С:Розница 8. Магазин одежды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Futura PT Book" pitchFamily="34" charset="-52"/>
              </a:rPr>
              <a:t>     и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Futura PT Book" pitchFamily="34" charset="-52"/>
              </a:rPr>
              <a:t>обуви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2438400"/>
            <a:ext cx="1752600" cy="1219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>
                <a:latin typeface="Futura PT Book" pitchFamily="34" charset="-52"/>
              </a:rPr>
              <a:t>Автоматизация магазинов и бутиков, которые продают одежду, обувь и аксессуаров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400" b="1" dirty="0">
              <a:solidFill>
                <a:schemeClr val="accent6">
                  <a:lumMod val="75000"/>
                </a:schemeClr>
              </a:solidFill>
              <a:latin typeface="Futura PT Book" pitchFamily="34" charset="-52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622550" y="1600200"/>
            <a:ext cx="1752600" cy="685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Futura PT Book" pitchFamily="34" charset="-52"/>
              </a:rPr>
              <a:t>1С:Розница 8. Книжный магазин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b="1" dirty="0">
              <a:solidFill>
                <a:schemeClr val="accent6">
                  <a:lumMod val="75000"/>
                </a:schemeClr>
              </a:solidFill>
              <a:latin typeface="Futura PT Book" pitchFamily="34" charset="-52"/>
            </a:endParaRPr>
          </a:p>
        </p:txBody>
      </p:sp>
      <p:sp>
        <p:nvSpPr>
          <p:cNvPr id="16391" name="Content Placeholder 2"/>
          <p:cNvSpPr txBox="1">
            <a:spLocks/>
          </p:cNvSpPr>
          <p:nvPr/>
        </p:nvSpPr>
        <p:spPr bwMode="auto">
          <a:xfrm>
            <a:off x="2622550" y="2438400"/>
            <a:ext cx="17970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1400">
                <a:latin typeface="Futura PT Book"/>
              </a:rPr>
              <a:t>Автоматизация магазинов, которые продают книги, аудио и видеопродукцию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724400" y="1600200"/>
            <a:ext cx="1905000" cy="685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Futura PT Book" pitchFamily="34" charset="-52"/>
              </a:rPr>
              <a:t>1С:Розница 8. Магазин автозапчастей </a:t>
            </a:r>
          </a:p>
        </p:txBody>
      </p:sp>
      <p:sp>
        <p:nvSpPr>
          <p:cNvPr id="16393" name="Content Placeholder 2"/>
          <p:cNvSpPr txBox="1">
            <a:spLocks/>
          </p:cNvSpPr>
          <p:nvPr/>
        </p:nvSpPr>
        <p:spPr bwMode="auto">
          <a:xfrm>
            <a:off x="4724400" y="2438400"/>
            <a:ext cx="18288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1400">
                <a:latin typeface="Futura PT Book"/>
              </a:rPr>
              <a:t>Автоматизация магазинов, которые продают автозапчасти, шины    и диски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705600" y="1600200"/>
            <a:ext cx="2057400" cy="13096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Futura PT Book" pitchFamily="34" charset="-52"/>
              </a:rPr>
              <a:t>1С:Розница 8. Магазин отделочных и строительных материалов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b="1" dirty="0">
              <a:solidFill>
                <a:schemeClr val="accent6">
                  <a:lumMod val="75000"/>
                </a:schemeClr>
              </a:solidFill>
              <a:latin typeface="Futura PT Book" pitchFamily="34" charset="-52"/>
            </a:endParaRPr>
          </a:p>
        </p:txBody>
      </p:sp>
      <p:sp>
        <p:nvSpPr>
          <p:cNvPr id="16395" name="Content Placeholder 2"/>
          <p:cNvSpPr txBox="1">
            <a:spLocks/>
          </p:cNvSpPr>
          <p:nvPr/>
        </p:nvSpPr>
        <p:spPr bwMode="auto">
          <a:xfrm>
            <a:off x="6705600" y="2824163"/>
            <a:ext cx="228600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400">
                <a:latin typeface="Futura PT Book"/>
              </a:rPr>
              <a:t>Автоматизация магазинов, которые  продают строительно-отделочные материалы</a:t>
            </a:r>
          </a:p>
          <a:p>
            <a:pPr>
              <a:buFont typeface="Arial" charset="0"/>
              <a:buNone/>
            </a:pPr>
            <a:r>
              <a:rPr lang="ru-RU" sz="1400">
                <a:latin typeface="Futura PT Book"/>
              </a:rPr>
              <a:t>и сантехнику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09600" y="4191000"/>
            <a:ext cx="1905000" cy="609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Futura PT Book" pitchFamily="34" charset="-52"/>
              </a:rPr>
              <a:t>1С:Розница 8.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Futura PT Book" pitchFamily="34" charset="-52"/>
              </a:rPr>
              <a:t>Аптека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Futura PT Book" pitchFamily="34" charset="-52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09600" y="4724400"/>
            <a:ext cx="1752600" cy="762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" sz="1400" dirty="0">
                <a:latin typeface="Futura PT Book" pitchFamily="34" charset="-52"/>
              </a:rPr>
              <a:t>Автоматизация аптек и аптечных сетей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Futura PT Book" pitchFamily="34" charset="-52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667000" y="4191000"/>
            <a:ext cx="1905000" cy="609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Futura PT Book" pitchFamily="34" charset="-52"/>
              </a:rPr>
              <a:t>1С:Розница 8. Салон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Futura PT Book" pitchFamily="34" charset="-52"/>
              </a:rPr>
              <a:t>оптики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Futura PT Book" pitchFamily="34" charset="-52"/>
            </a:endParaRPr>
          </a:p>
        </p:txBody>
      </p:sp>
      <p:sp>
        <p:nvSpPr>
          <p:cNvPr id="16399" name="Content Placeholder 2"/>
          <p:cNvSpPr txBox="1">
            <a:spLocks/>
          </p:cNvSpPr>
          <p:nvPr/>
        </p:nvSpPr>
        <p:spPr bwMode="auto">
          <a:xfrm>
            <a:off x="2667000" y="4724400"/>
            <a:ext cx="1752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1400">
                <a:solidFill>
                  <a:srgbClr val="000000"/>
                </a:solidFill>
                <a:latin typeface="Futura PT Book"/>
              </a:rPr>
              <a:t>Автоматизация салонов, которые занимаются продажей очков и линз</a:t>
            </a:r>
            <a:endParaRPr lang="ru-RU" sz="1400">
              <a:latin typeface="Futura PT Book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724400" y="4191000"/>
            <a:ext cx="1905000" cy="99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Futura PT Book" pitchFamily="34" charset="-52"/>
              </a:rPr>
              <a:t>1С:Розница 8. Магазин бытовой техники и средств связи </a:t>
            </a:r>
          </a:p>
        </p:txBody>
      </p:sp>
      <p:sp>
        <p:nvSpPr>
          <p:cNvPr id="16401" name="Content Placeholder 2"/>
          <p:cNvSpPr txBox="1">
            <a:spLocks/>
          </p:cNvSpPr>
          <p:nvPr/>
        </p:nvSpPr>
        <p:spPr bwMode="auto">
          <a:xfrm>
            <a:off x="4724400" y="5410200"/>
            <a:ext cx="1905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1400">
                <a:latin typeface="Futura PT Book"/>
              </a:rPr>
              <a:t>Автоматизация магазинов бытовой техники и салонов сотовой связи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6858000" y="4191000"/>
            <a:ext cx="1905000" cy="99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Futura PT Book" pitchFamily="34" charset="-52"/>
              </a:rPr>
              <a:t>1С:Розница 8. Ювелирный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Futura PT Book" pitchFamily="34" charset="-52"/>
              </a:rPr>
              <a:t>магазин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Futura PT Book" pitchFamily="34" charset="-52"/>
            </a:endParaRPr>
          </a:p>
        </p:txBody>
      </p:sp>
      <p:sp>
        <p:nvSpPr>
          <p:cNvPr id="16403" name="Content Placeholder 2"/>
          <p:cNvSpPr txBox="1">
            <a:spLocks/>
          </p:cNvSpPr>
          <p:nvPr/>
        </p:nvSpPr>
        <p:spPr bwMode="auto">
          <a:xfrm>
            <a:off x="6858000" y="4953000"/>
            <a:ext cx="1752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1400">
                <a:solidFill>
                  <a:srgbClr val="000000"/>
                </a:solidFill>
                <a:latin typeface="Futura PT Book"/>
              </a:rPr>
              <a:t>Автоматизация ювелирных магазинов </a:t>
            </a:r>
          </a:p>
        </p:txBody>
      </p:sp>
      <p:pic>
        <p:nvPicPr>
          <p:cNvPr id="16404" name="Picture 16" descr="Layer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152400"/>
            <a:ext cx="1549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/>
          <a:lstStyle/>
          <a:p>
            <a:r>
              <a:rPr lang="ru-RU" smtClean="0">
                <a:latin typeface="Futura PT Demi" pitchFamily="34" charset="0"/>
              </a:rPr>
              <a:t>Маркировка и отраслевые решения</a:t>
            </a:r>
            <a:endParaRPr lang="en-US" smtClean="0">
              <a:latin typeface="Futura PT Demi" pitchFamily="34" charset="0"/>
            </a:endParaRPr>
          </a:p>
        </p:txBody>
      </p:sp>
      <p:sp>
        <p:nvSpPr>
          <p:cNvPr id="17410" name="Content Placeholder 2"/>
          <p:cNvSpPr txBox="1">
            <a:spLocks/>
          </p:cNvSpPr>
          <p:nvPr/>
        </p:nvSpPr>
        <p:spPr bwMode="auto">
          <a:xfrm>
            <a:off x="304800" y="1447800"/>
            <a:ext cx="1219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1200" b="1">
                <a:latin typeface="Futura PT Book"/>
              </a:rPr>
              <a:t>1 марта 2019 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1200">
                <a:latin typeface="Futura PT Book"/>
              </a:rPr>
              <a:t>старт обязательной маркировки табака </a:t>
            </a:r>
          </a:p>
        </p:txBody>
      </p:sp>
      <p:sp>
        <p:nvSpPr>
          <p:cNvPr id="17411" name="Content Placeholder 2"/>
          <p:cNvSpPr txBox="1">
            <a:spLocks/>
          </p:cNvSpPr>
          <p:nvPr/>
        </p:nvSpPr>
        <p:spPr bwMode="auto">
          <a:xfrm>
            <a:off x="1524000" y="1447800"/>
            <a:ext cx="106680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200" b="1">
                <a:latin typeface="Futura PT Book"/>
              </a:rPr>
              <a:t>1 июль 2019 </a:t>
            </a:r>
          </a:p>
          <a:p>
            <a:pPr>
              <a:buFont typeface="Arial" charset="0"/>
              <a:buNone/>
            </a:pPr>
            <a:r>
              <a:rPr lang="ru-RU" sz="1200">
                <a:latin typeface="Futura PT Book"/>
              </a:rPr>
              <a:t>старт обязательной  маркировки обуви </a:t>
            </a:r>
          </a:p>
        </p:txBody>
      </p:sp>
      <p:sp>
        <p:nvSpPr>
          <p:cNvPr id="17412" name="Content Placeholder 2"/>
          <p:cNvSpPr txBox="1">
            <a:spLocks/>
          </p:cNvSpPr>
          <p:nvPr/>
        </p:nvSpPr>
        <p:spPr bwMode="auto">
          <a:xfrm>
            <a:off x="3962400" y="1447800"/>
            <a:ext cx="1295400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200" b="1">
                <a:latin typeface="Futura PT Book"/>
              </a:rPr>
              <a:t>1 декабря 2019 </a:t>
            </a:r>
            <a:r>
              <a:rPr lang="ru-RU" sz="1200">
                <a:latin typeface="Futura PT Book"/>
              </a:rPr>
              <a:t>старт обязательной маркировки легкой промышленности </a:t>
            </a:r>
          </a:p>
        </p:txBody>
      </p:sp>
      <p:sp>
        <p:nvSpPr>
          <p:cNvPr id="17413" name="Content Placeholder 2"/>
          <p:cNvSpPr txBox="1">
            <a:spLocks/>
          </p:cNvSpPr>
          <p:nvPr/>
        </p:nvSpPr>
        <p:spPr bwMode="auto">
          <a:xfrm>
            <a:off x="5257800" y="1447800"/>
            <a:ext cx="121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200" b="1">
                <a:latin typeface="Futura PT Book"/>
              </a:rPr>
              <a:t>1 декабря 2019</a:t>
            </a:r>
          </a:p>
          <a:p>
            <a:pPr>
              <a:buFont typeface="Arial" charset="0"/>
              <a:buNone/>
            </a:pPr>
            <a:r>
              <a:rPr lang="ru-RU" sz="1200">
                <a:latin typeface="Futura PT Book"/>
              </a:rPr>
              <a:t>старт обязательной маркировки фотоаппаратов </a:t>
            </a:r>
          </a:p>
        </p:txBody>
      </p:sp>
      <p:sp>
        <p:nvSpPr>
          <p:cNvPr id="17414" name="Content Placeholder 2"/>
          <p:cNvSpPr txBox="1">
            <a:spLocks/>
          </p:cNvSpPr>
          <p:nvPr/>
        </p:nvSpPr>
        <p:spPr bwMode="auto">
          <a:xfrm>
            <a:off x="6553200" y="1447800"/>
            <a:ext cx="12192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200" b="1">
                <a:latin typeface="Futura PT Book"/>
              </a:rPr>
              <a:t>1 декабря 2019 </a:t>
            </a:r>
          </a:p>
          <a:p>
            <a:pPr>
              <a:buFont typeface="Arial" charset="0"/>
              <a:buNone/>
            </a:pPr>
            <a:r>
              <a:rPr lang="ru-RU" sz="1200">
                <a:latin typeface="Futura PT Book"/>
              </a:rPr>
              <a:t>старт обязательной маркировки шин и автопокрышек</a:t>
            </a:r>
          </a:p>
        </p:txBody>
      </p:sp>
      <p:sp>
        <p:nvSpPr>
          <p:cNvPr id="17415" name="Content Placeholder 2"/>
          <p:cNvSpPr txBox="1">
            <a:spLocks/>
          </p:cNvSpPr>
          <p:nvPr/>
        </p:nvSpPr>
        <p:spPr bwMode="auto">
          <a:xfrm>
            <a:off x="7772400" y="1447800"/>
            <a:ext cx="137160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200" b="1">
                <a:latin typeface="Futura PT Book"/>
              </a:rPr>
              <a:t>1 января 2020  </a:t>
            </a:r>
          </a:p>
          <a:p>
            <a:pPr>
              <a:buFont typeface="Arial" charset="0"/>
              <a:buNone/>
            </a:pPr>
            <a:r>
              <a:rPr lang="ru-RU" sz="1200">
                <a:latin typeface="Futura PT Book"/>
              </a:rPr>
              <a:t>старт обязательной маркировки лекарственных средств </a:t>
            </a:r>
          </a:p>
        </p:txBody>
      </p:sp>
      <p:sp>
        <p:nvSpPr>
          <p:cNvPr id="17416" name="Content Placeholder 2"/>
          <p:cNvSpPr txBox="1">
            <a:spLocks/>
          </p:cNvSpPr>
          <p:nvPr/>
        </p:nvSpPr>
        <p:spPr bwMode="auto">
          <a:xfrm>
            <a:off x="1600200" y="5486400"/>
            <a:ext cx="114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200">
                <a:latin typeface="Futura PT Book"/>
              </a:rPr>
              <a:t>1С:Розница 8. Магазин одежды</a:t>
            </a:r>
          </a:p>
          <a:p>
            <a:pPr>
              <a:buFont typeface="Arial" charset="0"/>
              <a:buNone/>
            </a:pPr>
            <a:r>
              <a:rPr lang="ru-RU" sz="1200">
                <a:latin typeface="Futura PT Book"/>
              </a:rPr>
              <a:t>и обуви </a:t>
            </a:r>
          </a:p>
        </p:txBody>
      </p:sp>
      <p:sp>
        <p:nvSpPr>
          <p:cNvPr id="17417" name="Content Placeholder 2"/>
          <p:cNvSpPr txBox="1">
            <a:spLocks/>
          </p:cNvSpPr>
          <p:nvPr/>
        </p:nvSpPr>
        <p:spPr bwMode="auto">
          <a:xfrm>
            <a:off x="4114800" y="5486400"/>
            <a:ext cx="114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ts val="1100"/>
              <a:buFont typeface="Arial" charset="0"/>
              <a:buNone/>
            </a:pPr>
            <a:r>
              <a:rPr lang="ru-RU" sz="1200">
                <a:solidFill>
                  <a:srgbClr val="000000"/>
                </a:solidFill>
                <a:latin typeface="Futura PT Book"/>
              </a:rPr>
              <a:t>1С:Розница 8. Магазин одежды</a:t>
            </a:r>
          </a:p>
          <a:p>
            <a:pPr>
              <a:buClr>
                <a:srgbClr val="000000"/>
              </a:buClr>
              <a:buSzPts val="1100"/>
              <a:buFont typeface="Arial" charset="0"/>
              <a:buNone/>
            </a:pPr>
            <a:r>
              <a:rPr lang="ru-RU" sz="1200">
                <a:solidFill>
                  <a:srgbClr val="000000"/>
                </a:solidFill>
                <a:latin typeface="Futura PT Book"/>
              </a:rPr>
              <a:t>и обуви </a:t>
            </a:r>
            <a:endParaRPr lang="ru-RU" sz="1200">
              <a:latin typeface="Futura PT Book"/>
            </a:endParaRPr>
          </a:p>
        </p:txBody>
      </p:sp>
      <p:sp>
        <p:nvSpPr>
          <p:cNvPr id="17418" name="Content Placeholder 2"/>
          <p:cNvSpPr txBox="1">
            <a:spLocks/>
          </p:cNvSpPr>
          <p:nvPr/>
        </p:nvSpPr>
        <p:spPr bwMode="auto">
          <a:xfrm>
            <a:off x="5257800" y="548640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ts val="1100"/>
              <a:buFont typeface="Arial" charset="0"/>
              <a:buNone/>
            </a:pPr>
            <a:r>
              <a:rPr lang="ru-RU" sz="1200">
                <a:solidFill>
                  <a:srgbClr val="000000"/>
                </a:solidFill>
                <a:latin typeface="Futura PT Book"/>
              </a:rPr>
              <a:t>1С:Розница 8. Магазин бытовой техники и средств</a:t>
            </a:r>
            <a:endParaRPr lang="ru-RU" sz="1200">
              <a:latin typeface="Futura PT Book"/>
            </a:endParaRPr>
          </a:p>
        </p:txBody>
      </p:sp>
      <p:sp>
        <p:nvSpPr>
          <p:cNvPr id="17419" name="Content Placeholder 2"/>
          <p:cNvSpPr txBox="1">
            <a:spLocks/>
          </p:cNvSpPr>
          <p:nvPr/>
        </p:nvSpPr>
        <p:spPr bwMode="auto">
          <a:xfrm>
            <a:off x="6553200" y="548640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ts val="1100"/>
              <a:buFont typeface="Arial" charset="0"/>
              <a:buNone/>
            </a:pPr>
            <a:r>
              <a:rPr lang="ru-RU" sz="1200">
                <a:latin typeface="Futura PT Book"/>
              </a:rPr>
              <a:t>1С:Розница 8. Магазин автозапчастей</a:t>
            </a:r>
          </a:p>
        </p:txBody>
      </p:sp>
      <p:sp>
        <p:nvSpPr>
          <p:cNvPr id="17420" name="Content Placeholder 2"/>
          <p:cNvSpPr txBox="1">
            <a:spLocks/>
          </p:cNvSpPr>
          <p:nvPr/>
        </p:nvSpPr>
        <p:spPr bwMode="auto">
          <a:xfrm>
            <a:off x="7772400" y="5486400"/>
            <a:ext cx="114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ts val="1100"/>
              <a:buFont typeface="Arial" charset="0"/>
              <a:buNone/>
            </a:pPr>
            <a:r>
              <a:rPr lang="ru-RU" sz="1200">
                <a:latin typeface="Futura PT Book"/>
              </a:rPr>
              <a:t>1С:Розница 8. Аптека </a:t>
            </a:r>
          </a:p>
        </p:txBody>
      </p:sp>
      <p:sp>
        <p:nvSpPr>
          <p:cNvPr id="17421" name="Content Placeholder 2"/>
          <p:cNvSpPr txBox="1">
            <a:spLocks/>
          </p:cNvSpPr>
          <p:nvPr/>
        </p:nvSpPr>
        <p:spPr bwMode="auto">
          <a:xfrm>
            <a:off x="2667000" y="1454150"/>
            <a:ext cx="121920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200" b="1">
                <a:latin typeface="Futura PT Book"/>
              </a:rPr>
              <a:t>1 октября 2019 </a:t>
            </a:r>
          </a:p>
          <a:p>
            <a:pPr>
              <a:buFont typeface="Arial" charset="0"/>
              <a:buNone/>
            </a:pPr>
            <a:r>
              <a:rPr lang="ru-RU" sz="1200">
                <a:latin typeface="Calibri" pitchFamily="34" charset="0"/>
              </a:rPr>
              <a:t>старт обязательной маркировки лекарств              (12 нозологий)</a:t>
            </a:r>
            <a:endParaRPr lang="ru-RU" sz="1200" b="1">
              <a:latin typeface="Futura PT Book"/>
            </a:endParaRPr>
          </a:p>
        </p:txBody>
      </p:sp>
      <p:sp>
        <p:nvSpPr>
          <p:cNvPr id="17422" name="Content Placeholder 2"/>
          <p:cNvSpPr txBox="1">
            <a:spLocks/>
          </p:cNvSpPr>
          <p:nvPr/>
        </p:nvSpPr>
        <p:spPr bwMode="auto">
          <a:xfrm>
            <a:off x="2819400" y="5486400"/>
            <a:ext cx="114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ts val="1100"/>
              <a:buFont typeface="Arial" charset="0"/>
              <a:buNone/>
            </a:pPr>
            <a:r>
              <a:rPr lang="ru-RU" sz="1200">
                <a:latin typeface="Futura PT Book"/>
              </a:rPr>
              <a:t>1С:Розница 8. Аптека </a:t>
            </a:r>
          </a:p>
        </p:txBody>
      </p:sp>
      <p:pic>
        <p:nvPicPr>
          <p:cNvPr id="17423" name="Picture 3" descr="C:\Users\User\Downloads\Преза Маркировка\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788" y="2328863"/>
            <a:ext cx="8734425" cy="330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6" descr="Layer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52400"/>
            <a:ext cx="1549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6" descr="D:\РАБОТА\1C-РАРУС\ПРЕЗЕНТАЦИИ\Космос 2\6.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1104900" y="152400"/>
            <a:ext cx="6934200" cy="838200"/>
          </a:xfrm>
        </p:spPr>
        <p:txBody>
          <a:bodyPr/>
          <a:lstStyle/>
          <a:p>
            <a:pPr algn="ctr"/>
            <a:r>
              <a:rPr lang="ru-RU" smtClean="0">
                <a:latin typeface="Futura PT Demi" pitchFamily="34" charset="0"/>
              </a:rPr>
              <a:t>Маркировка уже поддерживается</a:t>
            </a:r>
            <a:endParaRPr lang="en-US" smtClean="0">
              <a:latin typeface="Futura PT Demi" pitchFamily="34" charset="0"/>
            </a:endParaRPr>
          </a:p>
        </p:txBody>
      </p:sp>
      <p:sp>
        <p:nvSpPr>
          <p:cNvPr id="18436" name="Content Placeholder 2"/>
          <p:cNvSpPr>
            <a:spLocks noGrp="1"/>
          </p:cNvSpPr>
          <p:nvPr>
            <p:ph idx="1"/>
          </p:nvPr>
        </p:nvSpPr>
        <p:spPr bwMode="auto">
          <a:xfrm>
            <a:off x="304800" y="877888"/>
            <a:ext cx="8610600" cy="7223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 typeface="Arial" charset="0"/>
              <a:buNone/>
            </a:pPr>
            <a:r>
              <a:rPr lang="ru-RU" sz="2000" smtClean="0">
                <a:latin typeface="Futura PT Book"/>
              </a:rPr>
              <a:t>Маркировка уже поддерживаются для аптечного сегмента</a:t>
            </a:r>
            <a:br>
              <a:rPr lang="ru-RU" sz="2000" smtClean="0">
                <a:latin typeface="Futura PT Book"/>
              </a:rPr>
            </a:br>
            <a:r>
              <a:rPr lang="ru-RU" sz="2000" smtClean="0">
                <a:latin typeface="Futura PT Book"/>
              </a:rPr>
              <a:t>и магазинов одежды и обуви. </a:t>
            </a:r>
          </a:p>
        </p:txBody>
      </p:sp>
      <p:sp>
        <p:nvSpPr>
          <p:cNvPr id="18437" name="Content Placeholder 2"/>
          <p:cNvSpPr txBox="1">
            <a:spLocks/>
          </p:cNvSpPr>
          <p:nvPr/>
        </p:nvSpPr>
        <p:spPr bwMode="auto">
          <a:xfrm>
            <a:off x="649288" y="2971800"/>
            <a:ext cx="3541712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>
                <a:solidFill>
                  <a:srgbClr val="FF750D"/>
                </a:solidFill>
                <a:latin typeface="Futura PT Demi" pitchFamily="34" charset="0"/>
              </a:rPr>
              <a:t>Для аптек</a:t>
            </a:r>
            <a:endParaRPr lang="en-US">
              <a:solidFill>
                <a:srgbClr val="FF750D"/>
              </a:solidFill>
              <a:latin typeface="Futura PT Dem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>
                <a:latin typeface="Futura PT Book"/>
              </a:rPr>
              <a:t>Доступен полный цикл маркировки при движении лекарственных средств. От поступления лекарств до их реализации покупателям  </a:t>
            </a:r>
          </a:p>
        </p:txBody>
      </p:sp>
      <p:sp>
        <p:nvSpPr>
          <p:cNvPr id="18438" name="Content Placeholder 2"/>
          <p:cNvSpPr txBox="1">
            <a:spLocks/>
          </p:cNvSpPr>
          <p:nvPr/>
        </p:nvSpPr>
        <p:spPr bwMode="auto">
          <a:xfrm>
            <a:off x="4876800" y="2971800"/>
            <a:ext cx="4191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b="1">
                <a:solidFill>
                  <a:srgbClr val="147998"/>
                </a:solidFill>
                <a:latin typeface="Futura PT Book"/>
              </a:rPr>
              <a:t>Для магазинов одежды и обуви</a:t>
            </a:r>
            <a:endParaRPr lang="en-US" b="1">
              <a:solidFill>
                <a:srgbClr val="147998"/>
              </a:solidFill>
              <a:latin typeface="Futura PT Book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>
                <a:latin typeface="Futura PT Book"/>
              </a:rPr>
              <a:t>Доступна передача информации о маркированных товарах в ОФД при их реализации покупателям (для участников эксперимента)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ru-RU" b="1">
              <a:latin typeface="Calibri" pitchFamily="34" charset="0"/>
            </a:endParaRPr>
          </a:p>
        </p:txBody>
      </p:sp>
      <p:pic>
        <p:nvPicPr>
          <p:cNvPr id="18439" name="Picture 2" descr="D:\РАБОТА\1C-РАРУС\Raru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6400800"/>
            <a:ext cx="121443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 descr="D:\РАБОТА\1C-РАРУС\ПРЕЗЕНТАЦИИ\Космос 2\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825" y="1524000"/>
            <a:ext cx="7851775" cy="383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/>
          <a:lstStyle/>
          <a:p>
            <a:r>
              <a:rPr lang="ru-RU" smtClean="0">
                <a:latin typeface="Futura PT Demi" pitchFamily="34" charset="0"/>
              </a:rPr>
              <a:t>Маркировка в аптеках</a:t>
            </a:r>
            <a:endParaRPr lang="en-US" smtClean="0">
              <a:latin typeface="Futura PT Demi" pitchFamily="34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533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charset="0"/>
              <a:buNone/>
            </a:pPr>
            <a:r>
              <a:rPr lang="ru-RU" sz="2400" smtClean="0">
                <a:solidFill>
                  <a:srgbClr val="000000"/>
                </a:solidFill>
                <a:latin typeface="Futura PT Book"/>
              </a:rPr>
              <a:t>Как маркировка работает в аптеке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3265272"/>
            <a:ext cx="1905000" cy="99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300" dirty="0">
                <a:solidFill>
                  <a:srgbClr val="000000"/>
                </a:solidFill>
                <a:highlight>
                  <a:srgbClr val="FFFFFF"/>
                </a:highlight>
                <a:latin typeface="Futura PT Book" pitchFamily="34" charset="-52"/>
              </a:rPr>
              <a:t>Производитель на каждую упаковку наносит </a:t>
            </a:r>
            <a:r>
              <a:rPr lang="ru-RU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Futura PT Book" pitchFamily="34" charset="-52"/>
              </a:rPr>
              <a:t>DataMatrix-код.</a:t>
            </a:r>
            <a:endParaRPr lang="ru-RU" sz="1300" dirty="0">
              <a:solidFill>
                <a:srgbClr val="000000"/>
              </a:solidFill>
              <a:highlight>
                <a:srgbClr val="FFFFFF"/>
              </a:highlight>
              <a:latin typeface="Futura PT Book" pitchFamily="34" charset="-52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90800" y="4484473"/>
            <a:ext cx="2057400" cy="1295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300" dirty="0">
                <a:solidFill>
                  <a:srgbClr val="000000"/>
                </a:solidFill>
                <a:highlight>
                  <a:srgbClr val="FFFFFF"/>
                </a:highlight>
                <a:latin typeface="Futura PT Book" pitchFamily="34" charset="-52"/>
              </a:rPr>
              <a:t>При приемке от дистрибьютора аптека сканирует код и отправляет данные о поступлении в ГИС «Маркировка</a:t>
            </a:r>
            <a:r>
              <a:rPr lang="ru-RU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Futura PT Book" pitchFamily="34" charset="-52"/>
              </a:rPr>
              <a:t>».</a:t>
            </a:r>
            <a:endParaRPr lang="ru-RU" sz="1300" dirty="0">
              <a:solidFill>
                <a:srgbClr val="000000"/>
              </a:solidFill>
              <a:highlight>
                <a:srgbClr val="FFFFFF"/>
              </a:highlight>
              <a:latin typeface="Futura PT Book" pitchFamily="34" charset="-52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95800" y="3265272"/>
            <a:ext cx="1905000" cy="107812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" sz="1300" dirty="0">
                <a:solidFill>
                  <a:srgbClr val="000000"/>
                </a:solidFill>
                <a:highlight>
                  <a:srgbClr val="FFFFFF"/>
                </a:highlight>
                <a:latin typeface="Futura PT Book" pitchFamily="34" charset="-52"/>
              </a:rPr>
              <a:t>Во время </a:t>
            </a:r>
            <a:r>
              <a:rPr lang="en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Futura PT Book" pitchFamily="34" charset="-52"/>
              </a:rPr>
              <a:t>сканирования </a:t>
            </a:r>
            <a:r>
              <a:rPr lang="en" sz="1300" dirty="0">
                <a:solidFill>
                  <a:srgbClr val="000000"/>
                </a:solidFill>
                <a:highlight>
                  <a:srgbClr val="FFFFFF"/>
                </a:highlight>
                <a:latin typeface="Futura PT Book" pitchFamily="34" charset="-52"/>
              </a:rPr>
              <a:t>проверяется подлинность лекарственного </a:t>
            </a:r>
            <a:r>
              <a:rPr lang="en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Futura PT Book" pitchFamily="34" charset="-52"/>
              </a:rPr>
              <a:t>препарата</a:t>
            </a:r>
            <a:r>
              <a:rPr lang="ru-RU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Futura PT Book" pitchFamily="34" charset="-52"/>
              </a:rPr>
              <a:t>.</a:t>
            </a:r>
            <a:endParaRPr lang="ru-RU" sz="1300" dirty="0">
              <a:solidFill>
                <a:srgbClr val="000000"/>
              </a:solidFill>
              <a:highlight>
                <a:srgbClr val="FFFFFF"/>
              </a:highlight>
              <a:latin typeface="Futura PT Book" pitchFamily="34" charset="-52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781800" y="4484473"/>
            <a:ext cx="1981200" cy="130672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300" dirty="0">
                <a:solidFill>
                  <a:srgbClr val="000000"/>
                </a:solidFill>
                <a:highlight>
                  <a:srgbClr val="FFFFFF"/>
                </a:highlight>
                <a:latin typeface="Futura PT Book" pitchFamily="34" charset="-52"/>
              </a:rPr>
              <a:t>При продаже статус препарата в ИС автоматически меняется на реализованный и больше не может быть </a:t>
            </a:r>
            <a:r>
              <a:rPr lang="ru-RU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Futura PT Book" pitchFamily="34" charset="-52"/>
              </a:rPr>
              <a:t>продан</a:t>
            </a:r>
            <a:endParaRPr lang="ru-RU" sz="1300" dirty="0">
              <a:solidFill>
                <a:srgbClr val="000000"/>
              </a:solidFill>
              <a:highlight>
                <a:srgbClr val="FFFFFF"/>
              </a:highlight>
              <a:latin typeface="Futura PT Book" pitchFamily="34" charset="-5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D:\РАБОТА\1C-РАРУС\ПРЕЗЕНТАЦИИ\Космос 2\6.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/>
          <a:lstStyle/>
          <a:p>
            <a:r>
              <a:rPr lang="ru-RU" smtClean="0">
                <a:latin typeface="Futura PT Demi" pitchFamily="34" charset="0"/>
              </a:rPr>
              <a:t>Маркировка в аптеках</a:t>
            </a:r>
            <a:endParaRPr lang="en-US" smtClean="0">
              <a:latin typeface="Futura PT Demi" pitchFamily="34" charset="0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 bwMode="auto">
          <a:xfrm>
            <a:off x="454025" y="1524000"/>
            <a:ext cx="8229600" cy="45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charset="0"/>
              <a:buNone/>
            </a:pPr>
            <a:r>
              <a:rPr lang="ru-RU" sz="2000" smtClean="0">
                <a:solidFill>
                  <a:srgbClr val="000000"/>
                </a:solidFill>
                <a:latin typeface="Futura PT Book"/>
                <a:ea typeface="Open Sans"/>
                <a:cs typeface="Open Sans"/>
                <a:sym typeface="Open Sans"/>
              </a:rPr>
              <a:t>Что нужно аптекам, чтобы работать в ГИС «Маркировка»:</a:t>
            </a:r>
          </a:p>
        </p:txBody>
      </p:sp>
      <p:sp>
        <p:nvSpPr>
          <p:cNvPr id="20484" name="Content Placeholder 2"/>
          <p:cNvSpPr txBox="1">
            <a:spLocks/>
          </p:cNvSpPr>
          <p:nvPr/>
        </p:nvSpPr>
        <p:spPr bwMode="auto">
          <a:xfrm>
            <a:off x="1676400" y="2209800"/>
            <a:ext cx="7162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400"/>
              </a:spcBef>
              <a:buClr>
                <a:srgbClr val="000000"/>
              </a:buClr>
              <a:buSzPts val="1100"/>
              <a:buFont typeface="Arial" charset="0"/>
              <a:buNone/>
            </a:pPr>
            <a:r>
              <a:rPr lang="ru-RU" b="1">
                <a:solidFill>
                  <a:srgbClr val="FF750D"/>
                </a:solidFill>
                <a:latin typeface="Futura PT Book"/>
              </a:rPr>
              <a:t>Программное обеспечение</a:t>
            </a:r>
          </a:p>
          <a:p>
            <a:pPr>
              <a:spcBef>
                <a:spcPts val="400"/>
              </a:spcBef>
              <a:buClr>
                <a:srgbClr val="000000"/>
              </a:buClr>
              <a:buSzPts val="1100"/>
              <a:buFont typeface="Arial" charset="0"/>
              <a:buNone/>
            </a:pPr>
            <a:r>
              <a:rPr lang="ru-RU">
                <a:solidFill>
                  <a:srgbClr val="000000"/>
                </a:solidFill>
                <a:latin typeface="Futura PT Book"/>
              </a:rPr>
              <a:t>совместимое с ГИС </a:t>
            </a:r>
            <a:endParaRPr lang="en-US">
              <a:solidFill>
                <a:srgbClr val="000000"/>
              </a:solidFill>
              <a:latin typeface="Futura PT Book"/>
            </a:endParaRP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0000"/>
              </a:buClr>
              <a:buSzPts val="1100"/>
              <a:buFont typeface="Arial" charset="0"/>
              <a:buNone/>
            </a:pPr>
            <a:endParaRPr lang="en-US">
              <a:solidFill>
                <a:srgbClr val="000000"/>
              </a:solidFill>
              <a:latin typeface="Futura PT Book"/>
            </a:endParaRPr>
          </a:p>
          <a:p>
            <a:pPr>
              <a:spcBef>
                <a:spcPts val="900"/>
              </a:spcBef>
              <a:buClr>
                <a:srgbClr val="000000"/>
              </a:buClr>
              <a:buSzPts val="1100"/>
              <a:buFont typeface="Arial" charset="0"/>
              <a:buNone/>
            </a:pPr>
            <a:r>
              <a:rPr lang="ru-RU" b="1">
                <a:solidFill>
                  <a:srgbClr val="FF750D"/>
                </a:solidFill>
                <a:latin typeface="Futura PT Book"/>
              </a:rPr>
              <a:t>Торговое оборудование</a:t>
            </a:r>
          </a:p>
          <a:p>
            <a:pPr>
              <a:spcBef>
                <a:spcPts val="900"/>
              </a:spcBef>
              <a:buClr>
                <a:srgbClr val="000000"/>
              </a:buClr>
              <a:buSzPts val="1100"/>
              <a:buFont typeface="Arial" charset="0"/>
              <a:buNone/>
            </a:pPr>
            <a:r>
              <a:rPr lang="ru-RU">
                <a:solidFill>
                  <a:srgbClr val="000000"/>
                </a:solidFill>
                <a:latin typeface="Futura PT Book"/>
              </a:rPr>
              <a:t>2D-сканеры QR-кода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000000"/>
              </a:buClr>
              <a:buSzPts val="1100"/>
              <a:buFont typeface="Arial" charset="0"/>
              <a:buNone/>
            </a:pPr>
            <a:endParaRPr lang="en-US">
              <a:solidFill>
                <a:srgbClr val="000000"/>
              </a:solidFill>
              <a:latin typeface="Futura PT Book"/>
            </a:endParaRPr>
          </a:p>
          <a:p>
            <a:pPr>
              <a:spcBef>
                <a:spcPts val="900"/>
              </a:spcBef>
              <a:buClr>
                <a:srgbClr val="000000"/>
              </a:buClr>
              <a:buSzPts val="1100"/>
              <a:buFont typeface="Arial" charset="0"/>
              <a:buNone/>
            </a:pPr>
            <a:r>
              <a:rPr lang="ru-RU" b="1">
                <a:solidFill>
                  <a:srgbClr val="FF750D"/>
                </a:solidFill>
                <a:latin typeface="Futura PT Book"/>
              </a:rPr>
              <a:t>Электронная подпись</a:t>
            </a:r>
          </a:p>
          <a:p>
            <a:pPr>
              <a:spcBef>
                <a:spcPts val="400"/>
              </a:spcBef>
              <a:buClr>
                <a:srgbClr val="000000"/>
              </a:buClr>
              <a:buSzPts val="1100"/>
              <a:buFont typeface="Arial" charset="0"/>
              <a:buNone/>
            </a:pPr>
            <a:r>
              <a:rPr lang="ru-RU">
                <a:solidFill>
                  <a:srgbClr val="000000"/>
                </a:solidFill>
                <a:latin typeface="Futura PT Book"/>
              </a:rPr>
              <a:t>для регистрации в системе и подписания передаваемых сведений</a:t>
            </a:r>
            <a:endParaRPr lang="ru-RU" b="1">
              <a:solidFill>
                <a:srgbClr val="000000"/>
              </a:solidFill>
              <a:latin typeface="Futura PT Book"/>
            </a:endParaRPr>
          </a:p>
        </p:txBody>
      </p:sp>
      <p:pic>
        <p:nvPicPr>
          <p:cNvPr id="20485" name="Picture 2" descr="D:\РАБОТА\1C-РАРУС\ПРЕЗЕНТАЦИИ\Космос 2\scunn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900" y="3433763"/>
            <a:ext cx="98583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3" descr="D:\РАБОТА\1C-РАРУС\ПРЕЗЕНТАЦИИ\Космос 2\по 1с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1963" y="2133600"/>
            <a:ext cx="1001712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4" descr="D:\РАБОТА\1C-РАРУС\ПРЕЗЕНТАЦИИ\Космос 2\flash driv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8788" y="4724400"/>
            <a:ext cx="10080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2" descr="D:\РАБОТА\1C-РАРУС\Rarus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6324600"/>
            <a:ext cx="121443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6" descr="Layer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75" y="152400"/>
            <a:ext cx="1549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6858000" cy="1143000"/>
          </a:xfrm>
        </p:spPr>
        <p:txBody>
          <a:bodyPr/>
          <a:lstStyle/>
          <a:p>
            <a:r>
              <a:rPr lang="ru-RU" smtClean="0">
                <a:latin typeface="Futura PT Demi" pitchFamily="34" charset="0"/>
              </a:rPr>
              <a:t>Реализация: Функциональная опция</a:t>
            </a:r>
            <a:endParaRPr lang="en-US" smtClean="0">
              <a:latin typeface="Futura PT Demi" pitchFamily="34" charset="0"/>
            </a:endParaRPr>
          </a:p>
        </p:txBody>
      </p:sp>
      <p:pic>
        <p:nvPicPr>
          <p:cNvPr id="21506" name="Google Shape;71;p13" descr="https://lh3.googleusercontent.com/oJPu-aqZnnlKkM8KWI9QPU65T-Eka4GV4sBVZHQG-5QPzdmJk4pqjDAjj34qIjj8m_vMVgUgnhxQUW4tX8wYsQe_SmpPMBv_9zBcNRiLHf99R_iB1UAkPMYp4QGvP2Ko1FvR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3" y="1577975"/>
            <a:ext cx="7888287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520</Words>
  <Application>Microsoft Office PowerPoint</Application>
  <PresentationFormat>Экран (4:3)</PresentationFormat>
  <Paragraphs>96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12</vt:i4>
      </vt:variant>
      <vt:variant>
        <vt:lpstr>Заголовки слайдов</vt:lpstr>
      </vt:variant>
      <vt:variant>
        <vt:i4>13</vt:i4>
      </vt:variant>
    </vt:vector>
  </HeadingPairs>
  <TitlesOfParts>
    <vt:vector size="30" baseType="lpstr">
      <vt:lpstr>Calibri</vt:lpstr>
      <vt:lpstr>Arial</vt:lpstr>
      <vt:lpstr>Futura PT Demi</vt:lpstr>
      <vt:lpstr>Futura PT Book</vt:lpstr>
      <vt:lpstr>Open Sans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Слайд 1</vt:lpstr>
      <vt:lpstr>Грядущая маркировка в 2019-2020 годах </vt:lpstr>
      <vt:lpstr>Экспериментальная маркировка товаров</vt:lpstr>
      <vt:lpstr>Решения для автоматизации розницы</vt:lpstr>
      <vt:lpstr>Маркировка и отраслевые решения</vt:lpstr>
      <vt:lpstr>Маркировка уже поддерживается</vt:lpstr>
      <vt:lpstr>Маркировка в аптеках</vt:lpstr>
      <vt:lpstr>Маркировка в аптеках</vt:lpstr>
      <vt:lpstr>Реализация: Функциональная опция</vt:lpstr>
      <vt:lpstr>Реализация: Настройка обмена</vt:lpstr>
      <vt:lpstr>Реализация: прием товара, уведомление                     о приемке, возврат поставщику</vt:lpstr>
      <vt:lpstr>Реализация: Розничная продажа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filimonova_o</cp:lastModifiedBy>
  <cp:revision>52</cp:revision>
  <dcterms:created xsi:type="dcterms:W3CDTF">2006-08-16T00:00:00Z</dcterms:created>
  <dcterms:modified xsi:type="dcterms:W3CDTF">2019-02-28T13:30:21Z</dcterms:modified>
</cp:coreProperties>
</file>